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558" r:id="rId2"/>
    <p:sldId id="575" r:id="rId3"/>
    <p:sldId id="576" r:id="rId4"/>
    <p:sldId id="577" r:id="rId5"/>
    <p:sldId id="581" r:id="rId6"/>
    <p:sldId id="561" r:id="rId7"/>
    <p:sldId id="564" r:id="rId8"/>
    <p:sldId id="565" r:id="rId9"/>
    <p:sldId id="566" r:id="rId10"/>
    <p:sldId id="567" r:id="rId11"/>
    <p:sldId id="568" r:id="rId12"/>
    <p:sldId id="563" r:id="rId13"/>
    <p:sldId id="583" r:id="rId14"/>
    <p:sldId id="578" r:id="rId15"/>
    <p:sldId id="582" r:id="rId16"/>
    <p:sldId id="584" r:id="rId17"/>
    <p:sldId id="585" r:id="rId18"/>
    <p:sldId id="586" r:id="rId19"/>
    <p:sldId id="587" r:id="rId20"/>
  </p:sldIdLst>
  <p:sldSz cx="9144000" cy="5143500" type="screen16x9"/>
  <p:notesSz cx="6669088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006600"/>
    <a:srgbClr val="000066"/>
    <a:srgbClr val="339933"/>
    <a:srgbClr val="00CC99"/>
    <a:srgbClr val="00CC66"/>
    <a:srgbClr val="003300"/>
    <a:srgbClr val="FFFF43"/>
    <a:srgbClr val="FF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102" d="100"/>
          <a:sy n="102" d="100"/>
        </p:scale>
        <p:origin x="-222" y="-5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77610" y="0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741DD081-7EF8-46F1-AB7C-6AAFEE6FE699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093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77610" y="9430093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C4CA8774-6AC4-43D2-B118-360A39D33C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947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10" y="0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/>
          <a:lstStyle>
            <a:lvl1pPr algn="r">
              <a:defRPr sz="1200"/>
            </a:lvl1pPr>
          </a:lstStyle>
          <a:p>
            <a:fld id="{AE6BD189-E5B1-4CA8-8A4E-2622CE4716F4}" type="datetimeFigureOut">
              <a:rPr lang="ru-RU" smtClean="0"/>
              <a:pPr/>
              <a:t>30.09.2022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28" tIns="45565" rIns="91128" bIns="4556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15909"/>
            <a:ext cx="5335270" cy="4467702"/>
          </a:xfrm>
          <a:prstGeom prst="rect">
            <a:avLst/>
          </a:prstGeom>
        </p:spPr>
        <p:txBody>
          <a:bodyPr vert="horz" lIns="91128" tIns="45565" rIns="91128" bIns="4556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3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10" y="9430093"/>
            <a:ext cx="2889938" cy="496411"/>
          </a:xfrm>
          <a:prstGeom prst="rect">
            <a:avLst/>
          </a:prstGeom>
        </p:spPr>
        <p:txBody>
          <a:bodyPr vert="horz" lIns="91128" tIns="45565" rIns="91128" bIns="45565" rtlCol="0" anchor="b"/>
          <a:lstStyle>
            <a:lvl1pPr algn="r">
              <a:defRPr sz="1200"/>
            </a:lvl1pPr>
          </a:lstStyle>
          <a:p>
            <a:fld id="{594DFFB7-9475-43E6-A7EF-8476C435EE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5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:notes"/>
          <p:cNvSpPr txBox="1">
            <a:spLocks noGrp="1"/>
          </p:cNvSpPr>
          <p:nvPr>
            <p:ph type="body" idx="1"/>
          </p:nvPr>
        </p:nvSpPr>
        <p:spPr>
          <a:xfrm>
            <a:off x="459852" y="6913254"/>
            <a:ext cx="3675885" cy="6549400"/>
          </a:xfrm>
          <a:prstGeom prst="rect">
            <a:avLst/>
          </a:prstGeom>
        </p:spPr>
        <p:txBody>
          <a:bodyPr spcFirstLastPara="1" wrap="square" lIns="91000" tIns="45500" rIns="91000" bIns="45500" anchor="t" anchorCtr="0">
            <a:noAutofit/>
          </a:bodyPr>
          <a:lstStyle/>
          <a:p>
            <a:pPr marL="0" lvl="0" indent="0" algn="l" rtl="0">
              <a:spcBef>
                <a:spcPts val="42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2554288" y="1090613"/>
            <a:ext cx="9702801" cy="5459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2028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88" y="744538"/>
            <a:ext cx="6615112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E9A59C-18CD-47EB-B7DA-FE822DEE133F}" type="slidenum">
              <a:rPr 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1B027-6D78-499C-9A45-B5E7B67B3C7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5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23759-7355-41C3-B0AE-7F303FE16AF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63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52A5A-2A3D-4B86-B516-1376B5F3D62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8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4C9892-445D-4A19-BF99-C671909A3B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557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7B168-7C80-4EEF-8AF7-F0173D084FE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72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E8CA3-5750-4AB4-9894-E5671C78CD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96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10" indent="0">
              <a:buNone/>
              <a:defRPr sz="1800" b="1"/>
            </a:lvl3pPr>
            <a:lvl4pPr marL="1371464" indent="0">
              <a:buNone/>
              <a:defRPr sz="1600" b="1"/>
            </a:lvl4pPr>
            <a:lvl5pPr marL="1828619" indent="0">
              <a:buNone/>
              <a:defRPr sz="1600" b="1"/>
            </a:lvl5pPr>
            <a:lvl6pPr marL="2285772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9C7D3-5652-471B-86C3-B93A1B2233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63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348AC-F4E8-4907-8ACA-2B4156A952D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6C908-2361-46E8-931C-FFC3F623479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49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4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08623-26B1-4B74-B409-0FE095B14A6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396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10" indent="0">
              <a:buNone/>
              <a:defRPr sz="2400"/>
            </a:lvl3pPr>
            <a:lvl4pPr marL="1371464" indent="0">
              <a:buNone/>
              <a:defRPr sz="2000"/>
            </a:lvl4pPr>
            <a:lvl5pPr marL="1828619" indent="0">
              <a:buNone/>
              <a:defRPr sz="2000"/>
            </a:lvl5pPr>
            <a:lvl6pPr marL="2285772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5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9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4" indent="0">
              <a:buNone/>
              <a:defRPr sz="1200"/>
            </a:lvl2pPr>
            <a:lvl3pPr marL="914310" indent="0">
              <a:buNone/>
              <a:defRPr sz="1000"/>
            </a:lvl3pPr>
            <a:lvl4pPr marL="1371464" indent="0">
              <a:buNone/>
              <a:defRPr sz="900"/>
            </a:lvl4pPr>
            <a:lvl5pPr marL="1828619" indent="0">
              <a:buNone/>
              <a:defRPr sz="900"/>
            </a:lvl5pPr>
            <a:lvl6pPr marL="2285772" indent="0">
              <a:buNone/>
              <a:defRPr sz="900"/>
            </a:lvl6pPr>
            <a:lvl7pPr marL="2742926" indent="0">
              <a:buNone/>
              <a:defRPr sz="900"/>
            </a:lvl7pPr>
            <a:lvl8pPr marL="3200080" indent="0">
              <a:buNone/>
              <a:defRPr sz="900"/>
            </a:lvl8pPr>
            <a:lvl9pPr marL="3657235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BD989-198B-44DB-AD0C-945C37A3E1A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6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87257545-052E-4C4F-A083-F4E4CEBC0B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30.09.2022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2" tIns="45716" rIns="91432" bIns="45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10"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 defTabSz="914310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75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5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1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64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619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66" indent="-34286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7" indent="-28572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5" indent="-22857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4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8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6" algn="l" defTabSz="91431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2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32080" y="2571157"/>
            <a:ext cx="4316492" cy="22137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"/>
          <p:cNvSpPr txBox="1"/>
          <p:nvPr/>
        </p:nvSpPr>
        <p:spPr>
          <a:xfrm>
            <a:off x="4211960" y="3509188"/>
            <a:ext cx="4085129" cy="992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41" tIns="34261" rIns="68541" bIns="34261" anchor="t" anchorCtr="0">
            <a:spAutoFit/>
          </a:bodyPr>
          <a:lstStyle/>
          <a:p>
            <a:pPr lvl="0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НАДЗОРА ПО ГИГИЕНЕ ДЕТЕЙ И ПОДРОСТКОВ УПРАВЛЕНИЯ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ФЕДЕРАЛЬНОЙ СЛУЖБЫ ПО НАДЗОРУ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СФЕРЕ ЗАЩИТЫ ПРАВ ПОТРЕБИТЕЛЕЙ И БЛАГОПОЛУЧИЯ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ПО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РЕСПУБЛИКЕ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Google Shape;170;p1"/>
          <p:cNvSpPr txBox="1"/>
          <p:nvPr/>
        </p:nvSpPr>
        <p:spPr>
          <a:xfrm>
            <a:off x="4032080" y="2616722"/>
            <a:ext cx="4319355" cy="623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41" tIns="34261" rIns="68541" bIns="34261" anchor="t" anchorCtr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Ахметшина 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algn="ctr"/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Римма </a:t>
            </a:r>
            <a:r>
              <a:rPr lang="ru-RU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Асхатовна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71" name="Google Shape;171;p1"/>
          <p:cNvSpPr/>
          <p:nvPr/>
        </p:nvSpPr>
        <p:spPr>
          <a:xfrm>
            <a:off x="0" y="123682"/>
            <a:ext cx="9144000" cy="48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41" tIns="34261" rIns="68541" bIns="34261" anchor="t" anchorCtr="0">
            <a:spAutoFit/>
          </a:bodyPr>
          <a:lstStyle/>
          <a:p>
            <a:pPr lvl="0" algn="ctr"/>
            <a:r>
              <a:rPr lang="ru-RU" sz="1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ФЕДЕРАЛЬНОЙ СЛУЖБЫ ПО НАДЗОРУ В СФЕРЕ ЗАЩИТЫ ПРАВ </a:t>
            </a:r>
            <a:br>
              <a:rPr lang="ru-RU" sz="1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ПОТРЕБИТЕЛЕЙ И БЛАГОПОЛУЧИЯ ЧЕЛОВЕКА ПО РЕСПУБЛИКЕ БАШКОРТОСТАН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509" y="882201"/>
            <a:ext cx="1133831" cy="1249928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2646" y="1345770"/>
            <a:ext cx="8638711" cy="817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3" tIns="34276" rIns="68553" bIns="3427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ЗАДАЧАХ ПО ВЫПОЛНЕНИЮ САНИТАРНО-ЭПИДЕМИЛОГИЧЕСКИХ МЕРОПРИЯТИЙ В ОБРАЗОВАТЕЛЬНЫХ ОРГАНИЗАЦИЯХ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4427984" y="843558"/>
            <a:ext cx="4536504" cy="374441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1987" tIns="35994" rIns="71987" bIns="35994" anchor="ctr"/>
          <a:lstStyle/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785814" y="250031"/>
            <a:ext cx="8143875" cy="3693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25" tIns="45712" rIns="91425" bIns="45712"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7544" y="843557"/>
            <a:ext cx="3744416" cy="37471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1987" tIns="35994" rIns="71987" bIns="35994" anchor="ctr"/>
          <a:lstStyle/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115616" y="123478"/>
            <a:ext cx="6480720" cy="69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76759" tIns="38369" rIns="76759" bIns="38369" numCol="1" anchor="t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90102E"/>
                </a:solidFill>
                <a:latin typeface="Arial" pitchFamily="34" charset="0"/>
                <a:cs typeface="Arial" pitchFamily="34" charset="0"/>
              </a:rPr>
              <a:t>Особенности подготовки к новому 2022-2023 учебному году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8" y="915566"/>
            <a:ext cx="3816424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Оптимизация профилактических и противоэпидемических мероприятий в отношении новой коронавирусной инфекции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-19)</a:t>
            </a:r>
          </a:p>
          <a:p>
            <a:pPr algn="ctr"/>
            <a:endParaRPr lang="ru-RU" sz="1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1600" b="1" dirty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исследований для выявления новой </a:t>
            </a:r>
            <a:r>
              <a:rPr lang="ru-RU" sz="1600" b="1" dirty="0" err="1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коронавирусной</a:t>
            </a:r>
            <a:r>
              <a:rPr lang="ru-RU" sz="1600" b="1" dirty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 </a:t>
            </a:r>
            <a:r>
              <a:rPr lang="ru-RU" sz="1600" b="1" dirty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(COVID-19) среди сотрудников общеобразовательных организаций - перед началом учебного </a:t>
            </a:r>
            <a:r>
              <a:rPr lang="ru-RU" sz="1600" b="1" dirty="0" smtClean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(МР 3.1.0278-22)</a:t>
            </a:r>
          </a:p>
          <a:p>
            <a:pPr algn="ctr"/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7984" y="951571"/>
            <a:ext cx="46085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Риски, связанные с актуальными инфекционными болезнями, занос и распространение которых ежегодно происходит в оздоровительные организации: острые кишечные (далее – ОКИ), энтеровирусные (далее – ЭВИ) и в последние два года –  респираторные инфекции</a:t>
            </a:r>
          </a:p>
          <a:p>
            <a:pPr algn="ctr"/>
            <a:endParaRPr lang="ru-RU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</a:t>
            </a:r>
            <a:r>
              <a:rPr lang="ru-RU" sz="1600" b="1" dirty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обследования персонала пищеблоков </a:t>
            </a:r>
            <a:r>
              <a:rPr lang="ru-RU" sz="1600" b="1" dirty="0" smtClean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b="1" dirty="0">
                <a:solidFill>
                  <a:srgbClr val="9010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возбудителей острых кишечных инфекций, включая группу вирусных инфекций</a:t>
            </a:r>
            <a:endParaRPr lang="ru-RU" sz="1600" b="1" dirty="0" smtClean="0">
              <a:solidFill>
                <a:srgbClr val="90102E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 smtClean="0">
              <a:solidFill>
                <a:srgbClr val="90102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100658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532706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трелка вниз 1"/>
          <p:cNvSpPr/>
          <p:nvPr/>
        </p:nvSpPr>
        <p:spPr>
          <a:xfrm>
            <a:off x="2025428" y="2571750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489924" y="2925289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067944" y="843558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12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785814" y="250031"/>
            <a:ext cx="8143875" cy="3693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25" tIns="45712" rIns="91425" bIns="45712"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31640" y="843558"/>
            <a:ext cx="6480720" cy="112647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1987" tIns="35994" rIns="71987" bIns="35994" anchor="ctr"/>
          <a:lstStyle/>
          <a:p>
            <a:pPr algn="ctr"/>
            <a:r>
              <a:rPr lang="ru-RU" sz="1800" b="1" dirty="0">
                <a:latin typeface="Arial" pitchFamily="34" charset="0"/>
                <a:cs typeface="Arial" pitchFamily="34" charset="0"/>
              </a:rPr>
              <a:t>Прибытие на территорию страны граждан с детьми из Донецкой Народной Республики (ДНР), Луганской Народной Республики (ЛНР) и Украины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115616" y="0"/>
            <a:ext cx="6480720" cy="69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76759" tIns="38369" rIns="76759" bIns="38369" numCol="1" anchor="t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90102E"/>
                </a:solidFill>
                <a:latin typeface="Arial" pitchFamily="34" charset="0"/>
                <a:cs typeface="Arial" pitchFamily="34" charset="0"/>
              </a:rPr>
              <a:t>Особенности подготовки к новому 2022-2023 учебному году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3568" y="2475778"/>
            <a:ext cx="7488832" cy="22562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1987" tIns="35994" rIns="71987" bIns="35994" anchor="ctr"/>
          <a:lstStyle/>
          <a:p>
            <a:pPr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Прививочный анамнез у прибывших детей может быть неизвестен, что создает высокий риск возникновения в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образовательных организациях случаев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кори, краснухи, дифтерии, эпидемического паротита, гриппа, и требует принятия срочных мер по учету таких детей, восстановлению сведений о прививках и проведению иммунизации до поступления ребенка в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образовательную организацию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  <p:pic>
        <p:nvPicPr>
          <p:cNvPr id="15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6642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388690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низ 11"/>
          <p:cNvSpPr/>
          <p:nvPr/>
        </p:nvSpPr>
        <p:spPr>
          <a:xfrm>
            <a:off x="4032220" y="2073363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12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954540" y="0"/>
            <a:ext cx="8044799" cy="665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2138" tIns="32138" rIns="32138" bIns="32138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ru-RU" altLang="ru-RU" sz="1300" b="1" dirty="0" smtClean="0">
                <a:solidFill>
                  <a:srgbClr val="1F497D"/>
                </a:solidFill>
                <a:latin typeface="Arial" charset="0"/>
              </a:rPr>
              <a:t>МОНИТОРИНГ СОБЛЮДЕНИЯ ТРЕБОВАНИЙ САНИТАРНОГО ЗАКОНОДАТЕЛЬСТВА ПРИ ПРОВЕДЕНИИ КАПИТАЛЬНЫХ РЕМОНТОВ ШКОЛ </a:t>
            </a:r>
          </a:p>
          <a:p>
            <a:pPr algn="ctr"/>
            <a:r>
              <a:rPr lang="ru-RU" altLang="ru-RU" sz="1300" b="1" dirty="0" smtClean="0">
                <a:solidFill>
                  <a:srgbClr val="1F497D"/>
                </a:solidFill>
                <a:latin typeface="Arial" charset="0"/>
              </a:rPr>
              <a:t>ПО ПРОГРАММЕ «МОДЕРНИЗАЦИЯ ШКОЛЬНЫХ МЕСТ»</a:t>
            </a:r>
            <a:endParaRPr lang="ru-RU" altLang="ru-RU" sz="1300" b="1" dirty="0">
              <a:solidFill>
                <a:srgbClr val="1F497D"/>
              </a:solidFill>
              <a:latin typeface="Arial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160207"/>
              </p:ext>
            </p:extLst>
          </p:nvPr>
        </p:nvGraphicFramePr>
        <p:xfrm>
          <a:off x="2628290" y="951945"/>
          <a:ext cx="2807806" cy="3656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5742"/>
                <a:gridCol w="1102064"/>
              </a:tblGrid>
              <a:tr h="539685">
                <a:tc>
                  <a:txBody>
                    <a:bodyPr/>
                    <a:lstStyle/>
                    <a:p>
                      <a:pPr marL="0" marR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школы, находящиеся на капитальном ремонте в 2022 году</a:t>
                      </a:r>
                      <a:endParaRPr lang="ru-RU" sz="1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493" marR="9493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7111">
                <a:tc>
                  <a:txBody>
                    <a:bodyPr/>
                    <a:lstStyle/>
                    <a:p>
                      <a:pPr marL="0" marR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школ, ремонтные работы в которых по программе должны завершится до 01.09.2022 (ремонтные работы без остановки образовательного процесса)</a:t>
                      </a:r>
                      <a:endParaRPr lang="ru-RU" sz="1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493" marR="9493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63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7111">
                <a:tc>
                  <a:txBody>
                    <a:bodyPr/>
                    <a:lstStyle/>
                    <a:p>
                      <a:pPr marL="0" marR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школы, ремонтные работы в которых переносятся на 2023 год (как запланировано по программе)</a:t>
                      </a:r>
                      <a:endParaRPr lang="ru-RU" sz="1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493" marR="9493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5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17</a:t>
                      </a:r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7111">
                <a:tc>
                  <a:txBody>
                    <a:bodyPr/>
                    <a:lstStyle/>
                    <a:p>
                      <a:pPr marL="0" marR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школы, в которых запланированы и проводятся капитальные ремонты в 2022 и 2023 гг. по программе с переносом образовательного процесса</a:t>
                      </a:r>
                      <a:endParaRPr lang="ru-RU" sz="10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493" marR="9493" marT="0" marB="0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500" b="1" kern="1200" dirty="0" smtClean="0">
                          <a:solidFill>
                            <a:srgbClr val="A5002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5</a:t>
                      </a:r>
                    </a:p>
                    <a:p>
                      <a:pPr marL="0" algn="ctr" defTabSz="1088776" rtl="0" eaLnBrk="1" latinLnBrk="0" hangingPunct="1"/>
                      <a:r>
                        <a:rPr lang="ru-RU" sz="1000" b="1" kern="1200" dirty="0" smtClean="0">
                          <a:solidFill>
                            <a:srgbClr val="A5002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(гг. Агидель, Благовещенск, Нефтекамск, Стерлитамак, Янаул)</a:t>
                      </a:r>
                    </a:p>
                    <a:p>
                      <a:pPr marL="0" algn="ctr" defTabSz="1088776" rtl="0" eaLnBrk="1" latinLnBrk="0" hangingPunct="1"/>
                      <a:endParaRPr lang="ru-RU" sz="1500" b="1" kern="1200" dirty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0" t="34858" r="31142" b="35985"/>
          <a:stretch/>
        </p:blipFill>
        <p:spPr bwMode="auto">
          <a:xfrm>
            <a:off x="260652" y="34056"/>
            <a:ext cx="573604" cy="620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lowchart: Off-page Connector 35">
            <a:extLst>
              <a:ext uri="{FF2B5EF4-FFF2-40B4-BE49-F238E27FC236}">
                <a16:creationId xmlns:a16="http://schemas.microsoft.com/office/drawing/2014/main" xmlns="" id="{1A813A0D-4DB8-44D6-96F9-02F13C883D49}"/>
              </a:ext>
            </a:extLst>
          </p:cNvPr>
          <p:cNvSpPr/>
          <p:nvPr/>
        </p:nvSpPr>
        <p:spPr>
          <a:xfrm>
            <a:off x="5705831" y="897952"/>
            <a:ext cx="3185524" cy="1025876"/>
          </a:xfrm>
          <a:prstGeom prst="flowChartOffpageConnector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68562" tIns="34281" rIns="68562" bIns="34281" anchor="ctr"/>
          <a:lstStyle/>
          <a:p>
            <a:pPr algn="ctr" eaLnBrk="1" hangingPunct="1">
              <a:defRPr/>
            </a:pP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межведомственного взаимодействия </a:t>
            </a:r>
            <a:b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8A75079-8876-4C6C-9F64-464BEA38A48E}"/>
              </a:ext>
            </a:extLst>
          </p:cNvPr>
          <p:cNvSpPr/>
          <p:nvPr/>
        </p:nvSpPr>
        <p:spPr>
          <a:xfrm>
            <a:off x="5705831" y="1923828"/>
            <a:ext cx="3131532" cy="30776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289263" tIns="32140" rIns="64280" bIns="32140" anchor="ctr"/>
          <a:lstStyle/>
          <a:p>
            <a:pPr marL="0" lvl="1" defTabSz="476180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1F497D"/>
                </a:solidFill>
                <a:latin typeface="Arial" pitchFamily="34" charset="0"/>
                <a:ea typeface="Calibri"/>
                <a:cs typeface="Arial" pitchFamily="34" charset="0"/>
              </a:rPr>
              <a:t>   не допущения проведение всех видов ремонтных работ в присутствии детей</a:t>
            </a:r>
          </a:p>
          <a:p>
            <a:pPr marL="0" lvl="1" defTabSz="476180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1F497D"/>
                </a:solidFill>
                <a:latin typeface="Arial" pitchFamily="34" charset="0"/>
                <a:ea typeface="Calibri"/>
                <a:cs typeface="Arial" pitchFamily="34" charset="0"/>
              </a:rPr>
              <a:t>   решения вопросов организации горячего питания обучающимся</a:t>
            </a:r>
          </a:p>
          <a:p>
            <a:pPr marL="0" lvl="1" defTabSz="476180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1F497D"/>
                </a:solidFill>
                <a:latin typeface="Arial" pitchFamily="34" charset="0"/>
                <a:ea typeface="Calibri"/>
                <a:cs typeface="Arial" pitchFamily="34" charset="0"/>
              </a:rPr>
              <a:t>   соблюдения продолжительности перемен в школах</a:t>
            </a:r>
          </a:p>
          <a:p>
            <a:pPr marL="0" lvl="1" defTabSz="476180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1F497D"/>
                </a:solidFill>
                <a:latin typeface="Arial" pitchFamily="34" charset="0"/>
                <a:ea typeface="Calibri"/>
                <a:cs typeface="Arial" pitchFamily="34" charset="0"/>
              </a:rPr>
              <a:t>   организации обучения детей 1-ых, 5-ых, 9-11 классов в первую смену</a:t>
            </a:r>
          </a:p>
          <a:p>
            <a:pPr marL="0" lvl="1" defTabSz="476180">
              <a:lnSpc>
                <a:spcPct val="90000"/>
              </a:lnSpc>
              <a:spcAft>
                <a:spcPts val="450"/>
              </a:spcAft>
              <a:buFont typeface="Wingdings" pitchFamily="2" charset="2"/>
              <a:buChar char="Ø"/>
            </a:pPr>
            <a:r>
              <a:rPr lang="ru-RU" sz="1200" b="1" dirty="0" smtClean="0">
                <a:solidFill>
                  <a:srgbClr val="1F497D"/>
                </a:solidFill>
                <a:latin typeface="Arial" pitchFamily="34" charset="0"/>
                <a:ea typeface="Calibri"/>
                <a:cs typeface="Arial" pitchFamily="34" charset="0"/>
              </a:rPr>
              <a:t>   прохождения экспертизы помещений в случае размещения на период ремонта в зданиях, не являющихся образовательными организациями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7" y="1113926"/>
            <a:ext cx="2564332" cy="31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01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994" y="123478"/>
            <a:ext cx="8228013" cy="720503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ОСНОВНЫЕ ЗАДАЧИ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4716016" y="771550"/>
            <a:ext cx="4032448" cy="4371950"/>
          </a:xfrm>
        </p:spPr>
        <p:txBody>
          <a:bodyPr/>
          <a:lstStyle/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8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8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Принять меры по недопущению распространения новой коронавирусной инфекции (COV1D-19), гриппа и респираторных заболеваний, острых кишечных инфекций в образовательных организациях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перед началом нового 2022-2023 учебного года </a:t>
            </a: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 rotWithShape="1">
          <a:blip r:embed="rId2" cstate="print"/>
          <a:srcRect r="870" b="-19944"/>
          <a:stretch/>
        </p:blipFill>
        <p:spPr bwMode="auto">
          <a:xfrm>
            <a:off x="423000" y="771550"/>
            <a:ext cx="8298000" cy="11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388690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9553" y="987574"/>
            <a:ext cx="4320479" cy="39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6357823" y="1731225"/>
            <a:ext cx="2592388" cy="2064660"/>
          </a:xfrm>
          <a:prstGeom prst="rect">
            <a:avLst/>
          </a:prstGeom>
          <a:solidFill>
            <a:srgbClr val="CCCCFF"/>
          </a:solidFill>
          <a:ln w="25400" algn="ctr">
            <a:solidFill>
              <a:srgbClr val="6B859A"/>
            </a:solidFill>
            <a:miter lim="800000"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just"/>
            <a:r>
              <a:rPr lang="ru-RU" sz="600" dirty="0"/>
              <a:t> 	</a:t>
            </a:r>
          </a:p>
          <a:p>
            <a:pPr lvl="0" algn="just"/>
            <a:endParaRPr lang="ru-RU" sz="600" b="1" dirty="0"/>
          </a:p>
          <a:p>
            <a:pPr lvl="0" algn="ctr"/>
            <a:endParaRPr lang="ru-RU" sz="1400" dirty="0" smtClean="0"/>
          </a:p>
          <a:p>
            <a:pPr lvl="0" algn="ctr"/>
            <a:r>
              <a:rPr lang="ru-RU" sz="1400" dirty="0" smtClean="0"/>
              <a:t>Провести </a:t>
            </a:r>
            <a:r>
              <a:rPr lang="ru-RU" sz="1400" dirty="0"/>
              <a:t>уборку всех помещений с применением моющих и дезинфицирующих средств и очисткой вентиляционных решеток непосредственно перед началом </a:t>
            </a:r>
            <a:r>
              <a:rPr lang="ru-RU" sz="1400" dirty="0" smtClean="0"/>
              <a:t>функционирования образовательной </a:t>
            </a:r>
            <a:r>
              <a:rPr lang="ru-RU" sz="1400" dirty="0"/>
              <a:t>организации</a:t>
            </a:r>
            <a:r>
              <a:rPr lang="ru-RU" sz="1200" dirty="0" smtClean="0"/>
              <a:t>.</a:t>
            </a:r>
          </a:p>
          <a:p>
            <a:pPr lvl="0" algn="ctr"/>
            <a:endParaRPr lang="ru-RU" sz="1200" dirty="0"/>
          </a:p>
          <a:p>
            <a:pPr algn="just"/>
            <a:r>
              <a:rPr lang="ru-RU" altLang="ru-RU" sz="1200" dirty="0" smtClean="0"/>
              <a:t>.</a:t>
            </a:r>
            <a:endParaRPr lang="ru-RU" altLang="ru-RU" sz="1200" dirty="0"/>
          </a:p>
          <a:p>
            <a:endParaRPr lang="ru-RU" sz="600" dirty="0"/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179388" y="726954"/>
            <a:ext cx="2808435" cy="1916803"/>
          </a:xfrm>
          <a:prstGeom prst="rect">
            <a:avLst/>
          </a:prstGeom>
          <a:solidFill>
            <a:srgbClr val="CCCCFF"/>
          </a:solidFill>
          <a:ln w="25400" algn="ctr">
            <a:solidFill>
              <a:srgbClr val="6B859A"/>
            </a:solidFill>
            <a:miter lim="800000"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ru-RU" sz="700" dirty="0"/>
          </a:p>
          <a:p>
            <a:pPr lvl="0"/>
            <a:endParaRPr lang="ru-RU" sz="700" dirty="0"/>
          </a:p>
          <a:p>
            <a:pPr lvl="0"/>
            <a:endParaRPr lang="ru-RU" sz="700" dirty="0"/>
          </a:p>
          <a:p>
            <a:pPr lvl="0"/>
            <a:endParaRPr lang="ru-RU" sz="700" dirty="0"/>
          </a:p>
          <a:p>
            <a:pPr lvl="0"/>
            <a:endParaRPr lang="ru-RU" sz="1200" dirty="0"/>
          </a:p>
          <a:p>
            <a:pPr lvl="0"/>
            <a:endParaRPr lang="ru-RU" sz="1200" dirty="0"/>
          </a:p>
          <a:p>
            <a:pPr lvl="0"/>
            <a:endParaRPr lang="ru-RU" sz="1200" dirty="0"/>
          </a:p>
          <a:p>
            <a:pPr lvl="0"/>
            <a:endParaRPr lang="ru-RU" sz="1200" dirty="0"/>
          </a:p>
          <a:p>
            <a:pPr lvl="0" algn="just"/>
            <a:r>
              <a:rPr lang="ru-RU" sz="1200" dirty="0"/>
              <a:t>    </a:t>
            </a:r>
          </a:p>
          <a:p>
            <a:pPr algn="just"/>
            <a:endParaRPr lang="ru-RU" sz="1400" dirty="0" smtClean="0"/>
          </a:p>
          <a:p>
            <a:pPr algn="ctr"/>
            <a:r>
              <a:rPr lang="ru-RU" sz="1400" dirty="0" smtClean="0"/>
              <a:t>Обеспечить </a:t>
            </a:r>
            <a:r>
              <a:rPr lang="ru-RU" sz="1400" dirty="0"/>
              <a:t>контроль проведения отбора и лабораторного исследования биологического материала </a:t>
            </a:r>
            <a:r>
              <a:rPr lang="ru-RU" sz="1400" dirty="0" smtClean="0"/>
              <a:t>от </a:t>
            </a:r>
            <a:r>
              <a:rPr lang="ru-RU" sz="1400" dirty="0"/>
              <a:t>сотрудников пищеблоков и других лиц, задействованных при организации питания и питьевого режима обучающихся. </a:t>
            </a:r>
            <a:endParaRPr lang="ru-RU" sz="1400" dirty="0" smtClean="0"/>
          </a:p>
          <a:p>
            <a:pPr algn="just"/>
            <a:endParaRPr lang="ru-RU" sz="1100" b="1" dirty="0"/>
          </a:p>
          <a:p>
            <a:pPr algn="just"/>
            <a:endParaRPr lang="ru-RU" sz="1200" b="1" dirty="0"/>
          </a:p>
          <a:p>
            <a:pPr algn="just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  <a:p>
            <a:pPr algn="ctr" eaLnBrk="1" hangingPunct="1"/>
            <a:endParaRPr lang="ru-RU" altLang="ru-RU" dirty="0"/>
          </a:p>
        </p:txBody>
      </p:sp>
      <p:sp>
        <p:nvSpPr>
          <p:cNvPr id="21509" name="Прямоугольник 7"/>
          <p:cNvSpPr>
            <a:spLocks noChangeArrowheads="1"/>
          </p:cNvSpPr>
          <p:nvPr/>
        </p:nvSpPr>
        <p:spPr bwMode="auto">
          <a:xfrm>
            <a:off x="179389" y="2715766"/>
            <a:ext cx="2808435" cy="1080119"/>
          </a:xfrm>
          <a:prstGeom prst="rect">
            <a:avLst/>
          </a:prstGeom>
          <a:solidFill>
            <a:srgbClr val="CCEC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dirty="0"/>
          </a:p>
          <a:p>
            <a:pPr lvl="0" algn="ctr"/>
            <a:endParaRPr lang="ru-RU" sz="1000" dirty="0"/>
          </a:p>
          <a:p>
            <a:pPr lvl="0" algn="ctr"/>
            <a:endParaRPr lang="ru-RU" sz="1000" dirty="0"/>
          </a:p>
          <a:p>
            <a:pPr lvl="0" algn="ctr"/>
            <a:endParaRPr lang="ru-RU" sz="1000" dirty="0"/>
          </a:p>
          <a:p>
            <a:pPr lvl="0" algn="ctr"/>
            <a:r>
              <a:rPr lang="ru-RU" sz="1400" dirty="0"/>
              <a:t>Провести профилактическую дезинфекцию (по типу заключительной) помещений организаций (пищеблоки, санитарные узлы</a:t>
            </a:r>
            <a:r>
              <a:rPr lang="ru-RU" sz="1400" dirty="0" smtClean="0"/>
              <a:t>).</a:t>
            </a:r>
          </a:p>
          <a:p>
            <a:pPr lvl="0" algn="ctr"/>
            <a:endParaRPr lang="ru-RU" sz="1400" dirty="0"/>
          </a:p>
          <a:p>
            <a:pPr algn="ctr" eaLnBrk="1" hangingPunct="1"/>
            <a:r>
              <a:rPr lang="ru-RU" altLang="ru-RU" sz="1400" dirty="0" smtClean="0"/>
              <a:t>.</a:t>
            </a:r>
            <a:endParaRPr lang="ru-RU" altLang="ru-RU" sz="1400" dirty="0"/>
          </a:p>
          <a:p>
            <a:pPr algn="ctr" eaLnBrk="1" hangingPunct="1"/>
            <a:endParaRPr lang="ru-RU" altLang="ru-RU" b="1" dirty="0">
              <a:solidFill>
                <a:srgbClr val="3C302A"/>
              </a:solidFill>
            </a:endParaRPr>
          </a:p>
        </p:txBody>
      </p:sp>
      <p:sp>
        <p:nvSpPr>
          <p:cNvPr id="21510" name="Прямоугольник 9"/>
          <p:cNvSpPr>
            <a:spLocks noChangeArrowheads="1"/>
          </p:cNvSpPr>
          <p:nvPr/>
        </p:nvSpPr>
        <p:spPr bwMode="auto">
          <a:xfrm>
            <a:off x="6372226" y="726955"/>
            <a:ext cx="2592388" cy="908691"/>
          </a:xfrm>
          <a:prstGeom prst="rect">
            <a:avLst/>
          </a:prstGeom>
          <a:solidFill>
            <a:srgbClr val="CCEC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400" dirty="0"/>
              <a:t>В помещениях пищеблоков провести </a:t>
            </a:r>
            <a:r>
              <a:rPr lang="ru-RU" sz="1400" dirty="0" err="1"/>
              <a:t>дератизационные</a:t>
            </a:r>
            <a:r>
              <a:rPr lang="ru-RU" sz="1400" dirty="0"/>
              <a:t> и дезинсекционные мероприятия</a:t>
            </a:r>
            <a:r>
              <a:rPr lang="ru-RU" sz="1200" dirty="0"/>
              <a:t>.</a:t>
            </a:r>
          </a:p>
          <a:p>
            <a:pPr lvl="0"/>
            <a:endParaRPr lang="ru-RU" sz="1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8612" y="0"/>
            <a:ext cx="8280101" cy="2008224"/>
          </a:xfrm>
          <a:prstGeom prst="rect">
            <a:avLst/>
          </a:prstGeom>
        </p:spPr>
        <p:txBody>
          <a:bodyPr wrap="square" lIns="68562" tIns="34281" rIns="68562" bIns="34281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Предписание о проведении дополнительных санитарно-противоэпидемических (профилактических) мероприятий от 23 августа 2022 года № 08-13-834</a:t>
            </a:r>
          </a:p>
          <a:p>
            <a:pPr algn="ctr">
              <a:defRPr/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AutoShape 6"/>
          <p:cNvSpPr>
            <a:spLocks noChangeArrowheads="1"/>
          </p:cNvSpPr>
          <p:nvPr/>
        </p:nvSpPr>
        <p:spPr bwMode="auto">
          <a:xfrm>
            <a:off x="4086073" y="726954"/>
            <a:ext cx="1009650" cy="486966"/>
          </a:xfrm>
          <a:prstGeom prst="downArrow">
            <a:avLst>
              <a:gd name="adj1" fmla="val 50000"/>
              <a:gd name="adj2" fmla="val 2676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3176353" y="1275606"/>
            <a:ext cx="3024336" cy="2520278"/>
          </a:xfrm>
          <a:prstGeom prst="rect">
            <a:avLst/>
          </a:prstGeom>
          <a:solidFill>
            <a:srgbClr val="CCEC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108878" tIns="54439" rIns="108878" bIns="54439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/>
            <a:endParaRPr lang="ru-RU" sz="1050" dirty="0" smtClean="0"/>
          </a:p>
          <a:p>
            <a:pPr lvl="0"/>
            <a:endParaRPr lang="ru-RU" sz="1050" dirty="0"/>
          </a:p>
          <a:p>
            <a:pPr lvl="0"/>
            <a:endParaRPr lang="ru-RU" sz="1050" dirty="0" smtClean="0"/>
          </a:p>
          <a:p>
            <a:pPr lvl="0"/>
            <a:endParaRPr lang="ru-RU" sz="1050" dirty="0"/>
          </a:p>
          <a:p>
            <a:pPr lvl="0"/>
            <a:endParaRPr lang="ru-RU" sz="1050" dirty="0" smtClean="0"/>
          </a:p>
          <a:p>
            <a:pPr lvl="0"/>
            <a:endParaRPr lang="ru-RU" sz="1050" dirty="0"/>
          </a:p>
          <a:p>
            <a:pPr lvl="0" algn="ctr"/>
            <a:endParaRPr lang="ru-RU" sz="1050" dirty="0" smtClean="0"/>
          </a:p>
          <a:p>
            <a:pPr lvl="0" algn="ctr"/>
            <a:r>
              <a:rPr lang="ru-RU" sz="1400" dirty="0"/>
              <a:t>Обеспечить прохождение термометрии лицами, посещающими образовательные организации (на входе) с занесением ее результатов в журнал в отношении лиц с температурой тела 37,1°С и выше в целях учета при </a:t>
            </a:r>
            <a:r>
              <a:rPr lang="ru-RU" sz="1400" dirty="0" smtClean="0"/>
              <a:t>проведении противоэпидемических мероприятий.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1600" dirty="0" smtClean="0"/>
          </a:p>
          <a:p>
            <a:pPr lvl="0"/>
            <a:endParaRPr lang="ru-RU" sz="1600" dirty="0"/>
          </a:p>
          <a:p>
            <a:pPr lvl="0"/>
            <a:endParaRPr lang="ru-RU" sz="800" dirty="0" smtClean="0"/>
          </a:p>
          <a:p>
            <a:pPr algn="ctr" eaLnBrk="1" hangingPunct="1"/>
            <a:endParaRPr lang="ru-RU" altLang="ru-RU" dirty="0">
              <a:solidFill>
                <a:srgbClr val="3C302A"/>
              </a:solidFill>
            </a:endParaRPr>
          </a:p>
        </p:txBody>
      </p:sp>
      <p:sp>
        <p:nvSpPr>
          <p:cNvPr id="13" name="Прямоугольник 2"/>
          <p:cNvSpPr>
            <a:spLocks noChangeArrowheads="1"/>
          </p:cNvSpPr>
          <p:nvPr/>
        </p:nvSpPr>
        <p:spPr bwMode="auto">
          <a:xfrm>
            <a:off x="179389" y="3939902"/>
            <a:ext cx="2808435" cy="1203598"/>
          </a:xfrm>
          <a:prstGeom prst="rect">
            <a:avLst/>
          </a:prstGeom>
          <a:solidFill>
            <a:srgbClr val="CCCCFF"/>
          </a:solidFill>
          <a:ln w="25400" algn="ctr">
            <a:solidFill>
              <a:srgbClr val="6B859A"/>
            </a:solidFill>
            <a:miter lim="800000"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lvl="0" algn="just"/>
            <a:r>
              <a:rPr lang="ru-RU" sz="600" dirty="0"/>
              <a:t> 	</a:t>
            </a:r>
          </a:p>
          <a:p>
            <a:pPr lvl="0" algn="just"/>
            <a:endParaRPr lang="ru-RU" sz="1000" b="1" dirty="0"/>
          </a:p>
          <a:p>
            <a:pPr lvl="0" algn="ctr"/>
            <a:r>
              <a:rPr lang="ru-RU" sz="1400" dirty="0"/>
              <a:t>Провести обучение сотрудников по вопросам профилактики инфекционных заболеваний, выполнению гигиенических </a:t>
            </a:r>
            <a:r>
              <a:rPr lang="ru-RU" sz="1400" dirty="0" smtClean="0"/>
              <a:t>мероприятий</a:t>
            </a:r>
            <a:r>
              <a:rPr lang="ru-RU" altLang="ru-RU" sz="1400" dirty="0" smtClean="0"/>
              <a:t>.</a:t>
            </a:r>
          </a:p>
          <a:p>
            <a:pPr lvl="0" algn="just"/>
            <a:endParaRPr lang="ru-RU" altLang="ru-RU" sz="1400" dirty="0"/>
          </a:p>
          <a:p>
            <a:endParaRPr lang="ru-RU" sz="600" dirty="0"/>
          </a:p>
        </p:txBody>
      </p:sp>
      <p:sp>
        <p:nvSpPr>
          <p:cNvPr id="17" name="Прямоугольник 7"/>
          <p:cNvSpPr>
            <a:spLocks noChangeArrowheads="1"/>
          </p:cNvSpPr>
          <p:nvPr/>
        </p:nvSpPr>
        <p:spPr bwMode="auto">
          <a:xfrm>
            <a:off x="3203848" y="3939902"/>
            <a:ext cx="5760766" cy="1152128"/>
          </a:xfrm>
          <a:prstGeom prst="rect">
            <a:avLst/>
          </a:prstGeom>
          <a:solidFill>
            <a:srgbClr val="CCECFF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endParaRPr lang="ru-RU" altLang="ru-RU" dirty="0"/>
          </a:p>
          <a:p>
            <a:pPr lvl="0" algn="just"/>
            <a:endParaRPr lang="ru-RU" sz="1000" dirty="0"/>
          </a:p>
          <a:p>
            <a:pPr lvl="0" algn="ctr"/>
            <a:endParaRPr lang="ru-RU" sz="1000" dirty="0"/>
          </a:p>
          <a:p>
            <a:pPr lvl="0" algn="ctr"/>
            <a:endParaRPr lang="ru-RU" sz="1200" dirty="0"/>
          </a:p>
          <a:p>
            <a:pPr algn="ctr"/>
            <a:r>
              <a:rPr lang="ru-RU" sz="1400" dirty="0"/>
              <a:t>Обеспечить регулярное обеззараживание воздуха с использованием оборудования по обеззараживанию воздуха и проветривание помещений в соответствии с графиком учебного, тренировочного, иных организационных процессов и режима работы образовательной организации. </a:t>
            </a:r>
          </a:p>
          <a:p>
            <a:pPr lvl="0" algn="ctr"/>
            <a:endParaRPr lang="ru-RU" sz="1400" dirty="0"/>
          </a:p>
          <a:p>
            <a:pPr algn="ctr" eaLnBrk="1" hangingPunct="1"/>
            <a:r>
              <a:rPr lang="ru-RU" altLang="ru-RU" sz="1400" dirty="0" smtClean="0"/>
              <a:t>.</a:t>
            </a:r>
            <a:endParaRPr lang="ru-RU" altLang="ru-RU" sz="1400" dirty="0"/>
          </a:p>
          <a:p>
            <a:pPr algn="ctr" eaLnBrk="1" hangingPunct="1"/>
            <a:endParaRPr lang="ru-RU" altLang="ru-RU" b="1" dirty="0">
              <a:solidFill>
                <a:srgbClr val="3C302A"/>
              </a:solidFill>
            </a:endParaRPr>
          </a:p>
        </p:txBody>
      </p:sp>
      <p:sp>
        <p:nvSpPr>
          <p:cNvPr id="19" name="Блок-схема: узел 18"/>
          <p:cNvSpPr/>
          <p:nvPr/>
        </p:nvSpPr>
        <p:spPr>
          <a:xfrm>
            <a:off x="179389" y="771551"/>
            <a:ext cx="289223" cy="409749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" name="Блок-схема: узел 19"/>
          <p:cNvSpPr/>
          <p:nvPr/>
        </p:nvSpPr>
        <p:spPr>
          <a:xfrm>
            <a:off x="192931" y="3939902"/>
            <a:ext cx="275681" cy="432048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1" name="Блок-схема: узел 20"/>
          <p:cNvSpPr/>
          <p:nvPr/>
        </p:nvSpPr>
        <p:spPr>
          <a:xfrm>
            <a:off x="192931" y="2763555"/>
            <a:ext cx="275681" cy="456267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Блок-схема: узел 21"/>
          <p:cNvSpPr/>
          <p:nvPr/>
        </p:nvSpPr>
        <p:spPr>
          <a:xfrm>
            <a:off x="3203848" y="1275606"/>
            <a:ext cx="288032" cy="455619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Блок-схема: узел 22"/>
          <p:cNvSpPr/>
          <p:nvPr/>
        </p:nvSpPr>
        <p:spPr>
          <a:xfrm>
            <a:off x="8604448" y="1213919"/>
            <a:ext cx="288031" cy="416158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4" name="Блок-схема: узел 23"/>
          <p:cNvSpPr/>
          <p:nvPr/>
        </p:nvSpPr>
        <p:spPr>
          <a:xfrm>
            <a:off x="8604448" y="3255824"/>
            <a:ext cx="345762" cy="468053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5" name="Блок-схема: узел 24"/>
          <p:cNvSpPr/>
          <p:nvPr/>
        </p:nvSpPr>
        <p:spPr>
          <a:xfrm>
            <a:off x="3347863" y="3939902"/>
            <a:ext cx="288033" cy="432048"/>
          </a:xfrm>
          <a:prstGeom prst="flowChartConnec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108878" tIns="54439" rIns="108878" bIns="54439" anchor="ctr"/>
          <a:lstStyle/>
          <a:p>
            <a:pPr algn="ctr"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79365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Блок-схема: альтернативный процесс 19"/>
          <p:cNvSpPr/>
          <p:nvPr/>
        </p:nvSpPr>
        <p:spPr>
          <a:xfrm>
            <a:off x="792564" y="897952"/>
            <a:ext cx="3509476" cy="1295844"/>
          </a:xfrm>
          <a:prstGeom prst="flowChartAlternateProcess">
            <a:avLst/>
          </a:prstGeom>
          <a:solidFill>
            <a:srgbClr val="DDE9F7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5" tIns="34288" rIns="68575" bIns="34288" anchor="ctr"/>
          <a:lstStyle/>
          <a:p>
            <a:pPr algn="ctr">
              <a:defRPr/>
            </a:pPr>
            <a:endParaRPr lang="ru-RU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83" name="Rectangle 19"/>
          <p:cNvSpPr>
            <a:spLocks noChangeArrowheads="1"/>
          </p:cNvSpPr>
          <p:nvPr/>
        </p:nvSpPr>
        <p:spPr bwMode="auto">
          <a:xfrm>
            <a:off x="4968924" y="3248874"/>
            <a:ext cx="3630216" cy="117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5" tIns="34288" rIns="68575" bIns="34288"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ru-RU" altLang="ru-RU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1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/>
            <a:endParaRPr lang="ru-RU" alt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альтернативный процесс 18"/>
          <p:cNvSpPr/>
          <p:nvPr/>
        </p:nvSpPr>
        <p:spPr>
          <a:xfrm>
            <a:off x="389983" y="2353538"/>
            <a:ext cx="4373347" cy="1079870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5" tIns="34288" rIns="68575" bIns="34288" anchor="ctr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приступили к обучению в 2022 году 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образования,</a:t>
            </a: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623</a:t>
            </a: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школы,</a:t>
            </a: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628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детских</a:t>
            </a:r>
            <a:r>
              <a:rPr lang="ru-RU" sz="13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садов</a:t>
            </a:r>
          </a:p>
        </p:txBody>
      </p:sp>
      <p:sp>
        <p:nvSpPr>
          <p:cNvPr id="29" name="Выгнутая влево стрелка 28"/>
          <p:cNvSpPr/>
          <p:nvPr/>
        </p:nvSpPr>
        <p:spPr>
          <a:xfrm>
            <a:off x="144661" y="1167919"/>
            <a:ext cx="611227" cy="1187857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5" tIns="34288" rIns="68575" bIns="34288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лево стрелка 22"/>
          <p:cNvSpPr/>
          <p:nvPr/>
        </p:nvSpPr>
        <p:spPr>
          <a:xfrm flipH="1">
            <a:off x="8297443" y="1221913"/>
            <a:ext cx="637936" cy="1187857"/>
          </a:xfrm>
          <a:prstGeom prst="curved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68575" tIns="34288" rIns="68575" bIns="34288"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Блок-схема: альтернативный процесс 25"/>
          <p:cNvSpPr/>
          <p:nvPr/>
        </p:nvSpPr>
        <p:spPr>
          <a:xfrm>
            <a:off x="5057927" y="951945"/>
            <a:ext cx="3239516" cy="1241850"/>
          </a:xfrm>
          <a:prstGeom prst="flowChartAlternateProcess">
            <a:avLst/>
          </a:prstGeom>
          <a:solidFill>
            <a:srgbClr val="ECF1F8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68575" tIns="34288" rIns="68575" bIns="34288" anchor="ctr"/>
          <a:lstStyle/>
          <a:p>
            <a:pPr algn="ctr">
              <a:defRPr/>
            </a:pPr>
            <a:r>
              <a:rPr lang="ru-RU" sz="13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Санитарно-просветительские программы </a:t>
            </a:r>
          </a:p>
          <a:p>
            <a:pPr algn="ctr">
              <a:defRPr/>
            </a:pPr>
            <a:r>
              <a:rPr lang="ru-RU" sz="13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«ОСНОВЫ ЗДОРОВОГО ПИТАНИЯ»</a:t>
            </a:r>
            <a:endParaRPr lang="ru-RU" sz="13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ФБУН «Новосибирский НИИ гигиены» Роспотребнадзора </a:t>
            </a:r>
            <a:endParaRPr lang="ru-RU" sz="13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27" descr="\\fileserv\Папки отделов\Отдел надзора за условиями воспитания и обучения\1 архив республики\ВЫСТУПЛЕНИЯ ОРГ мероприятия\2021\Оперативки у Главы РБ\25.25.10.2021\25.10.2021 НП Демография\index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0346" y="1005939"/>
            <a:ext cx="1943710" cy="11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>
            <a:picLocks noChangeAspect="1" noChangeArrowheads="1"/>
          </p:cNvPicPr>
          <p:nvPr/>
        </p:nvPicPr>
        <p:blipFill>
          <a:blip r:embed="rId4" cstate="print"/>
          <a:srcRect l="8948" t="29752" r="71793" b="52438"/>
          <a:stretch>
            <a:fillRect/>
          </a:stretch>
        </p:blipFill>
        <p:spPr bwMode="auto">
          <a:xfrm>
            <a:off x="846556" y="1005939"/>
            <a:ext cx="1403790" cy="1079870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6" name="Блок-схема: альтернативный процесс 15"/>
          <p:cNvSpPr/>
          <p:nvPr/>
        </p:nvSpPr>
        <p:spPr>
          <a:xfrm>
            <a:off x="4949943" y="2463763"/>
            <a:ext cx="3995404" cy="2679737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57582" tIns="28792" rIns="57582" bIns="28792" anchor="ctr"/>
          <a:lstStyle/>
          <a:p>
            <a:pPr algn="just">
              <a:defRPr/>
            </a:pPr>
            <a:endParaRPr lang="ru-RU" sz="1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endParaRPr lang="ru-RU" sz="1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 приступили к обучению в 2022 году:</a:t>
            </a:r>
          </a:p>
          <a:p>
            <a:pPr algn="just">
              <a:defRPr/>
            </a:pPr>
            <a:endParaRPr lang="ru-RU" sz="1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школьной программе в 9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образованиях: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Абзелиловский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Белорецкий,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Бурзянский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Гафурийский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Куюргазинский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Мелеузовский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Баймакский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Зилаирский,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Кигинский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районы</a:t>
            </a:r>
          </a:p>
          <a:p>
            <a:pPr algn="just">
              <a:defRPr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ru-RU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дошкольной программе в 9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образованиях: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Абзелиловский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Белорецкий,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Бурзянский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Гафурийский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Куюргазинский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Мелеузовский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Зианчуринский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Калтасинский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Салаватский районы </a:t>
            </a:r>
          </a:p>
          <a:p>
            <a:pPr algn="just">
              <a:defRPr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Выноска со стрелками влево/вправо 17"/>
          <p:cNvSpPr/>
          <p:nvPr/>
        </p:nvSpPr>
        <p:spPr>
          <a:xfrm>
            <a:off x="1440467" y="3577688"/>
            <a:ext cx="2051694" cy="1423769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Обучено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15307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человек</a:t>
            </a:r>
          </a:p>
          <a:p>
            <a:pPr algn="ctr"/>
            <a:endParaRPr lang="ru-RU" dirty="0"/>
          </a:p>
        </p:txBody>
      </p:sp>
      <p:sp>
        <p:nvSpPr>
          <p:cNvPr id="24" name="Трапеция 23"/>
          <p:cNvSpPr/>
          <p:nvPr/>
        </p:nvSpPr>
        <p:spPr>
          <a:xfrm>
            <a:off x="90669" y="3577688"/>
            <a:ext cx="1565766" cy="1423769"/>
          </a:xfrm>
          <a:prstGeom prst="trapezoi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10936 </a:t>
            </a:r>
            <a:r>
              <a:rPr lang="ru-RU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взрослых</a:t>
            </a:r>
            <a:endParaRPr lang="ru-RU" sz="13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1" name="Трапеция 30"/>
          <p:cNvSpPr/>
          <p:nvPr/>
        </p:nvSpPr>
        <p:spPr>
          <a:xfrm>
            <a:off x="3330185" y="3577688"/>
            <a:ext cx="1457782" cy="1423769"/>
          </a:xfrm>
          <a:prstGeom prst="trapezoid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4371 </a:t>
            </a:r>
          </a:p>
          <a:p>
            <a:pPr algn="ctr"/>
            <a:r>
              <a:rPr lang="ru-RU" sz="1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62524" y="84648"/>
            <a:ext cx="7126936" cy="530792"/>
          </a:xfrm>
          <a:prstGeom prst="rect">
            <a:avLst/>
          </a:prstGeom>
        </p:spPr>
        <p:txBody>
          <a:bodyPr wrap="square" lIns="68562" tIns="34281" rIns="68562" bIns="34281">
            <a:spAutoFit/>
          </a:bodyPr>
          <a:lstStyle/>
          <a:p>
            <a:pPr algn="ctr" eaLnBrk="0" hangingPunct="0"/>
            <a:r>
              <a:rPr lang="ru-RU" sz="1500" b="1" cap="all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Федеральный проект «Укрепление общественного здоровья» национального проекта «Демография»</a:t>
            </a:r>
          </a:p>
        </p:txBody>
      </p:sp>
    </p:spTree>
    <p:extLst>
      <p:ext uri="{BB962C8B-B14F-4D97-AF65-F5344CB8AC3E}">
        <p14:creationId xmlns:p14="http://schemas.microsoft.com/office/powerpoint/2010/main" val="2344294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994" y="123478"/>
            <a:ext cx="8228013" cy="720503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ОСНОВНЫЕ ЗАДАЧИ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395536" y="771550"/>
            <a:ext cx="8352928" cy="4371950"/>
          </a:xfrm>
        </p:spPr>
        <p:txBody>
          <a:bodyPr/>
          <a:lstStyle/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Предусмотреть увеличение школьных мест за счет реконструкции и строительства новых зданий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Принять оперативные меры по решению вопросов своевременного выполнения мероприятий, направленных на обеспечение безопасных условий обучения детей в общеобразовательных организациях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Принять меры по недопущению распространения новой коронавирусной инфекции (COV1D-19), гриппа и респираторных заболеваний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Принять меры по обеспечению создания надлежащих условий для организации питания обучающихся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Обеспечить оснащение школ ученической мебелью, соответствующей росто-возрастным особенностям детей </a:t>
            </a:r>
          </a:p>
        </p:txBody>
      </p:sp>
      <p:pic>
        <p:nvPicPr>
          <p:cNvPr id="8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2988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388690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994" y="123478"/>
            <a:ext cx="8228013" cy="720503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ОСНОВНЫЕ ЗАДАЧИ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21550" y="915566"/>
            <a:ext cx="8100900" cy="3867894"/>
          </a:xfrm>
        </p:spPr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Обратить внимание на подготовку физкультурных залов, спортивных площадок соответствующим инвентарем</a:t>
            </a:r>
            <a:endParaRPr lang="en-US" sz="175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75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Обеспечить надлежащее медицинское обслуживание общеобразовательных организаций (наличие и оснащение необходимым медицинским оборудованием, расходными материалами)</a:t>
            </a:r>
            <a:endParaRPr lang="en-US" sz="175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75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Обеспечить 100% прохождение персоналом общеобразовательных организаций профессиональной гигиенической подготовки, аттестации</a:t>
            </a:r>
            <a:r>
              <a:rPr lang="ru-RU" sz="175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75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  медицинских осмотров</a:t>
            </a:r>
            <a:endParaRPr lang="en-US" sz="175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3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175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75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Организовать через родительские комитеты разъяснительную работу по вопросам приобретения качественной и безопасной школьной формы, </a:t>
            </a:r>
            <a:r>
              <a:rPr lang="ru-RU" sz="175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обуви</a:t>
            </a:r>
            <a:r>
              <a:rPr lang="ru-RU" sz="175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, формы для занятий физической культурой, школьно-письменных принадлежностей, ранцев (сумок)</a:t>
            </a:r>
          </a:p>
        </p:txBody>
      </p:sp>
      <p:pic>
        <p:nvPicPr>
          <p:cNvPr id="6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992988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388690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27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67071"/>
            <a:ext cx="8228013" cy="360463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ОСНОВНЫЕ </a:t>
            </a:r>
            <a:r>
              <a:rPr lang="ru-RU" altLang="ru-RU" sz="2800" b="1" dirty="0">
                <a:solidFill>
                  <a:schemeClr val="tx2"/>
                </a:solidFill>
                <a:latin typeface="Arial" charset="0"/>
                <a:cs typeface="Arial" charset="0"/>
              </a:rPr>
              <a:t>ЗАДАЧИ</a:t>
            </a:r>
            <a:endParaRPr lang="ru-RU" altLang="ru-RU" sz="2800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39552" y="987574"/>
            <a:ext cx="8208912" cy="3960440"/>
          </a:xfrm>
        </p:spPr>
        <p:txBody>
          <a:bodyPr/>
          <a:lstStyle/>
          <a:p>
            <a:pPr lvl="0" algn="just"/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Организовать родительский контроль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питанием обучающихся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линии раздачи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проведением замеров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температуры готовых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блюд</a:t>
            </a:r>
          </a:p>
          <a:p>
            <a:pPr algn="just"/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Принять меры по увеличению посадочных мест в обеденных залах, для полного охвата обучающихся горячим питанием </a:t>
            </a:r>
            <a:endParaRPr lang="ru-RU" sz="175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перемен (перерывов) для приема пищи обучающихся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предусмотреть не 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 20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</a:t>
            </a:r>
            <a:endParaRPr lang="ru-RU" sz="175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Проводить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 выполнением среднесуточных норм питания детей,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вести ведомость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контроля за рационом питания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</a:t>
            </a:r>
            <a:endParaRPr lang="ru-RU" sz="175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минимальный перечень оборудования производственных помещений пищеблока,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укомплектование </a:t>
            </a:r>
            <a:r>
              <a:rPr lang="ru-RU" sz="175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инвентарем, посудой  в соответствии с гигиеническими </a:t>
            </a:r>
            <a:r>
              <a:rPr lang="ru-RU" sz="175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требованиями</a:t>
            </a:r>
          </a:p>
          <a:p>
            <a:pPr lvl="0" algn="just"/>
            <a:endParaRPr lang="ru-RU" sz="1750" b="1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ru-RU" sz="175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sz="2400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956642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90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994" y="123478"/>
            <a:ext cx="8228013" cy="720503"/>
          </a:xfrm>
        </p:spPr>
        <p:txBody>
          <a:bodyPr/>
          <a:lstStyle/>
          <a:p>
            <a:r>
              <a:rPr lang="ru-RU" altLang="ru-RU" sz="2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ОСНОВНЫЕ ЗАДАЧИ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21550" y="915566"/>
            <a:ext cx="8100900" cy="3867894"/>
          </a:xfrm>
        </p:spPr>
        <p:txBody>
          <a:bodyPr/>
          <a:lstStyle/>
          <a:p>
            <a:pPr algn="just"/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     В целях реализации национального проекта «Демография», в рамках участия Республики Башкортостан по реализации задач и мероприятий федерального проекта «Укрепление общественного здоровья» национального проекта «Демография» продолжить участие в  мониторинге состояния питания детей школьного возраста в организованных коллективах</a:t>
            </a:r>
            <a:r>
              <a:rPr lang="ru-RU" sz="1800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1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    Активизировать обучение обучающихся и их родителей, педагогов и воспитателей по санитарно-просветительским программам «Основы здорового питания» для детей школьного и дошкольного возраста с использованием программного средства ФБУН «Новосибирский НИИ гигиены» Роспотребнадзора</a:t>
            </a:r>
            <a:endParaRPr lang="ru-RU" sz="18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ru-RU" sz="175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992988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388690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74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1" name="Группа 1"/>
          <p:cNvGrpSpPr>
            <a:grpSpLocks/>
          </p:cNvGrpSpPr>
          <p:nvPr/>
        </p:nvGrpSpPr>
        <p:grpSpPr bwMode="auto">
          <a:xfrm>
            <a:off x="323850" y="2463762"/>
            <a:ext cx="8604250" cy="2538054"/>
            <a:chOff x="3104351" y="3382233"/>
            <a:chExt cx="5319625" cy="4859984"/>
          </a:xfrm>
        </p:grpSpPr>
        <p:sp>
          <p:nvSpPr>
            <p:cNvPr id="27" name="TextBox 26"/>
            <p:cNvSpPr txBox="1"/>
            <p:nvPr/>
          </p:nvSpPr>
          <p:spPr>
            <a:xfrm>
              <a:off x="3104351" y="3382233"/>
              <a:ext cx="2982720" cy="4859984"/>
            </a:xfrm>
            <a:prstGeom prst="rect">
              <a:avLst/>
            </a:prstGeom>
            <a:solidFill>
              <a:srgbClr val="DAE9F6"/>
            </a:solidFill>
            <a:ln w="9525">
              <a:solidFill>
                <a:schemeClr val="accent1">
                  <a:alpha val="48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defPPr>
                <a:defRPr lang="ru-RU"/>
              </a:defPPr>
              <a:lvl1pPr algn="ctr">
                <a:defRPr sz="1400">
                  <a:solidFill>
                    <a:srgbClr val="17375E"/>
                  </a:solidFill>
                  <a:latin typeface="Arial Narrow" panose="020B0606020202030204" pitchFamily="34" charset="0"/>
                  <a:cs typeface="+mn-cs"/>
                </a:defRPr>
              </a:lvl1pPr>
              <a:lvl2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2pPr>
              <a:lvl3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3pPr>
              <a:lvl4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4pPr>
              <a:lvl5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5pPr>
              <a:lvl6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6pPr>
              <a:lvl7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7pPr>
              <a:lvl8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8pPr>
              <a:lvl9pPr>
                <a:defRPr>
                  <a:solidFill>
                    <a:schemeClr val="lt1"/>
                  </a:solidFill>
                  <a:latin typeface="+mn-lt"/>
                  <a:cs typeface="+mn-cs"/>
                </a:defRPr>
              </a:lvl9pPr>
            </a:lstStyle>
            <a:p>
              <a:pPr algn="just">
                <a:defRPr/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	Плановые контрольные (надзорные) мероприятия в отношении следующих объектов контроля, отнесенных к категории чрезвычайно высокого риска, проводятся с следующей периодичностью:</a:t>
              </a:r>
            </a:p>
            <a:p>
              <a:pPr algn="just">
                <a:defRPr/>
              </a:pP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	а) в отношении деятельности по организации отдыха детей и их оздоровления, в том числе лагерей с дневным пребыванием, и </a:t>
              </a:r>
              <a:r>
                <a:rPr lang="ru-RU" sz="1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деятельности по организации общественного питания детей в организациях, осуществляющих образовательную деятельность</a:t>
              </a:r>
              <a:r>
                <a:rPr lang="ru-RU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ru-RU" sz="1200" dirty="0">
                  <a:latin typeface="Arial" panose="020B0604020202020204" pitchFamily="34" charset="0"/>
                  <a:cs typeface="Arial" panose="020B0604020202020204" pitchFamily="34" charset="0"/>
                </a:rPr>
                <a:t> оказание услуг по воспитанию и обучению, уходу и присмотру за детьми, отдыху и оздоровлению, предоставлению мест временного проживания, социальных, медицинских услуг, </a:t>
              </a:r>
              <a:r>
                <a:rPr lang="ru-RU" dirty="0" smtClean="0"/>
                <a:t>- </a:t>
              </a:r>
              <a:r>
                <a:rPr lang="ru-RU" sz="1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 раза в год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6164744" y="3382233"/>
              <a:ext cx="2259232" cy="19643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3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ru-RU" sz="13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defRPr/>
              </a:pPr>
              <a:endParaRPr lang="ru-RU" sz="13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r>
                <a:rPr lang="ru-RU" sz="1200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Видами плановых контрольных (надзорных) мероприятий в отношении указанных объектов контроля являются </a:t>
              </a:r>
            </a:p>
            <a:p>
              <a:pPr algn="ctr">
                <a:defRPr/>
              </a:pPr>
              <a:r>
                <a:rPr lang="ru-RU" sz="1200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выездная проверка - один раз в год;</a:t>
              </a:r>
            </a:p>
            <a:p>
              <a:pPr algn="ctr">
                <a:defRPr/>
              </a:pPr>
              <a:r>
                <a:rPr lang="ru-RU" sz="1200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документарная проверка - один раз в год;</a:t>
              </a:r>
            </a:p>
            <a:p>
              <a:pPr algn="ctr">
                <a:defRPr/>
              </a:pPr>
              <a:r>
                <a:rPr lang="ru-RU" sz="1200" dirty="0">
                  <a:solidFill>
                    <a:srgbClr val="17375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выборочный контроль - один раз в год</a:t>
              </a:r>
            </a:p>
            <a:p>
              <a:pPr algn="ctr">
                <a:defRPr/>
              </a:pPr>
              <a:endParaRPr lang="ru-RU" sz="13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ru-RU" sz="13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ru-RU" sz="1300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Стрелка влево 73"/>
          <p:cNvSpPr/>
          <p:nvPr/>
        </p:nvSpPr>
        <p:spPr>
          <a:xfrm rot="10800000">
            <a:off x="2409826" y="1006079"/>
            <a:ext cx="649288" cy="434578"/>
          </a:xfrm>
          <a:prstGeom prst="leftArrow">
            <a:avLst/>
          </a:prstGeom>
          <a:gradFill>
            <a:lin ang="54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 algn="ctr">
              <a:defRPr/>
            </a:pPr>
            <a:endParaRPr lang="ru-RU" sz="10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59114" y="913241"/>
            <a:ext cx="5834062" cy="824361"/>
          </a:xfrm>
          <a:prstGeom prst="rect">
            <a:avLst/>
          </a:prstGeom>
          <a:solidFill>
            <a:srgbClr val="DAE9F6"/>
          </a:solidFill>
          <a:ln w="9525">
            <a:solidFill>
              <a:schemeClr val="accent1">
                <a:alpha val="4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7" tIns="40818" rIns="81637" bIns="40818" anchor="ctr"/>
          <a:lstStyle>
            <a:defPPr>
              <a:defRPr lang="ru-RU"/>
            </a:defPPr>
            <a:lvl1pPr algn="ctr">
              <a:defRPr sz="1400">
                <a:solidFill>
                  <a:srgbClr val="17375E"/>
                </a:solidFill>
                <a:latin typeface="Arial Narrow" panose="020B0606020202030204" pitchFamily="34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Деятельность по организации общественного питания детей в организациях, осуществляющих образовательную деятельность, оказание услуг по воспитанию и обучению, уходу и присмотру за детьми, отдыху и оздоровлению, предоставлению мест временного проживания, социальных, медицинских услуг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55875" y="1977822"/>
            <a:ext cx="6119813" cy="188977"/>
          </a:xfrm>
          <a:prstGeom prst="rect">
            <a:avLst/>
          </a:prstGeom>
          <a:solidFill>
            <a:srgbClr val="DAE9F6"/>
          </a:solidFill>
          <a:ln w="9525">
            <a:solidFill>
              <a:schemeClr val="accent1">
                <a:alpha val="4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7" tIns="40818" rIns="81637" bIns="40818" anchor="ctr"/>
          <a:lstStyle>
            <a:defPPr>
              <a:defRPr lang="ru-RU"/>
            </a:defPPr>
            <a:lvl1pPr algn="ctr">
              <a:defRPr sz="1400">
                <a:solidFill>
                  <a:srgbClr val="17375E"/>
                </a:solidFill>
                <a:latin typeface="Arial Narrow" panose="020B0606020202030204" pitchFamily="34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pPr>
              <a:defRPr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чрезвычайно высокий риск</a:t>
            </a:r>
          </a:p>
        </p:txBody>
      </p:sp>
      <p:sp>
        <p:nvSpPr>
          <p:cNvPr id="37" name="Стрелка влево 73"/>
          <p:cNvSpPr/>
          <p:nvPr/>
        </p:nvSpPr>
        <p:spPr>
          <a:xfrm rot="16200000">
            <a:off x="5494339" y="1568534"/>
            <a:ext cx="242888" cy="581025"/>
          </a:xfrm>
          <a:prstGeom prst="leftArrow">
            <a:avLst/>
          </a:prstGeom>
          <a:gradFill>
            <a:lin ang="54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 algn="ctr">
              <a:defRPr/>
            </a:pPr>
            <a:endParaRPr lang="ru-RU" sz="10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61937" y="4864895"/>
            <a:ext cx="720725" cy="273844"/>
          </a:xfrm>
        </p:spPr>
        <p:txBody>
          <a:bodyPr rtlCol="0" anchor="ctr"/>
          <a:lstStyle/>
          <a:p>
            <a:pPr>
              <a:defRPr/>
            </a:pPr>
            <a:fld id="{37DF66E2-29BB-4E9A-978F-D923CA381149}" type="slidenum">
              <a:rPr lang="ru-RU" b="1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2</a:t>
            </a:fld>
            <a:endParaRPr lang="ru-RU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620" y="843958"/>
            <a:ext cx="1889718" cy="1481856"/>
          </a:xfrm>
          <a:prstGeom prst="rect">
            <a:avLst/>
          </a:prstGeom>
          <a:solidFill>
            <a:srgbClr val="DAE9F6"/>
          </a:solidFill>
          <a:ln w="9525">
            <a:solidFill>
              <a:schemeClr val="accent1">
                <a:alpha val="48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7" tIns="40818" rIns="81637" bIns="40818" anchor="ctr"/>
          <a:lstStyle>
            <a:defPPr>
              <a:defRPr lang="ru-RU"/>
            </a:defPPr>
            <a:lvl1pPr algn="ctr">
              <a:defRPr sz="1400">
                <a:solidFill>
                  <a:srgbClr val="17375E"/>
                </a:solidFill>
                <a:latin typeface="Arial Narrow" panose="020B0606020202030204" pitchFamily="34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cs typeface="+mn-cs"/>
              </a:defRPr>
            </a:lvl9pPr>
          </a:lstStyle>
          <a:p>
            <a:r>
              <a:rPr lang="ru-RU" altLang="ru-RU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Правительства РФ от 30 июня 2021 г. № 1100 «О федеральном государственном санитарно-эпидемиологическом контроле (надзоре)»</a:t>
            </a:r>
          </a:p>
        </p:txBody>
      </p:sp>
      <p:sp>
        <p:nvSpPr>
          <p:cNvPr id="28" name="Стрелка влево 73"/>
          <p:cNvSpPr/>
          <p:nvPr/>
        </p:nvSpPr>
        <p:spPr>
          <a:xfrm rot="16200000">
            <a:off x="6865989" y="2016557"/>
            <a:ext cx="205399" cy="581025"/>
          </a:xfrm>
          <a:prstGeom prst="leftArrow">
            <a:avLst/>
          </a:prstGeom>
          <a:gradFill>
            <a:lin ang="54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 algn="ctr">
              <a:defRPr/>
            </a:pPr>
            <a:endParaRPr lang="ru-RU" sz="10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sp>
        <p:nvSpPr>
          <p:cNvPr id="40" name="Стрелка влево 73"/>
          <p:cNvSpPr/>
          <p:nvPr/>
        </p:nvSpPr>
        <p:spPr>
          <a:xfrm rot="16200000">
            <a:off x="3319162" y="2017351"/>
            <a:ext cx="205398" cy="579437"/>
          </a:xfrm>
          <a:prstGeom prst="leftArrow">
            <a:avLst/>
          </a:prstGeom>
          <a:gradFill>
            <a:lin ang="5400000" scaled="0"/>
          </a:gra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 algn="ctr">
              <a:defRPr/>
            </a:pPr>
            <a:endParaRPr lang="ru-RU" sz="1000" dirty="0">
              <a:solidFill>
                <a:prstClr val="white"/>
              </a:solidFill>
              <a:latin typeface="Arial Narrow" panose="020B0606020202030204" pitchFamily="34" charset="0"/>
            </a:endParaRPr>
          </a:p>
        </p:txBody>
      </p:sp>
      <p:pic>
        <p:nvPicPr>
          <p:cNvPr id="15" name="Рисунок 14" descr="C:\Users\Akhmetshina_RA\Documents\ФОТО\2022\хайбрахманова Г.Т\9.jf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90" y="3651262"/>
            <a:ext cx="2321654" cy="14041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522604" y="196036"/>
            <a:ext cx="8260767" cy="530792"/>
          </a:xfrm>
          <a:prstGeom prst="rect">
            <a:avLst/>
          </a:prstGeom>
        </p:spPr>
        <p:txBody>
          <a:bodyPr wrap="square" lIns="68562" tIns="34281" rIns="68562" bIns="34281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 САНИТАРНО-ЭПИДЕМИОЛОГИЧЕСКОГО БЛАГОПОЛУЧИЯ ПРИ ОРГАНИЗАЦИИ ПИТАНИЯ ОБУЧАЮЩИХСЯ В РЕСПУБЛИКЕ БАШКОРТОСТАН</a:t>
            </a:r>
          </a:p>
        </p:txBody>
      </p:sp>
    </p:spTree>
    <p:extLst>
      <p:ext uri="{BB962C8B-B14F-4D97-AF65-F5344CB8AC3E}">
        <p14:creationId xmlns:p14="http://schemas.microsoft.com/office/powerpoint/2010/main" val="249689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785814" y="250031"/>
            <a:ext cx="8143875" cy="3593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81623" tIns="40811" rIns="81623" bIns="40811">
            <a:spAutoFit/>
          </a:bodyPr>
          <a:lstStyle/>
          <a:p>
            <a:pPr algn="ctr"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 rot="10800000" flipV="1">
            <a:off x="252644" y="2679762"/>
            <a:ext cx="6839636" cy="22680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4269" tIns="32135" rIns="64269" bIns="32135" anchor="ctr"/>
          <a:lstStyle/>
          <a:p>
            <a:pPr indent="-318893" algn="just">
              <a:buFont typeface="Wingdings" pitchFamily="2" charset="2"/>
              <a:buChar char="Ø"/>
              <a:defRPr/>
            </a:pPr>
            <a:r>
              <a:rPr lang="ru-RU" sz="1000" b="1" dirty="0">
                <a:latin typeface="Arial" pitchFamily="34" charset="0"/>
                <a:cs typeface="Arial" pitchFamily="34" charset="0"/>
              </a:rPr>
              <a:t>СП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indent="-318893" algn="just">
              <a:buFont typeface="Wingdings" pitchFamily="2" charset="2"/>
              <a:buChar char="Ø"/>
              <a:defRPr/>
            </a:pPr>
            <a:r>
              <a:rPr lang="ru-RU" sz="1000" b="1" dirty="0">
                <a:latin typeface="Arial" pitchFamily="34" charset="0"/>
                <a:cs typeface="Arial" pitchFamily="34" charset="0"/>
              </a:rPr>
              <a:t>СанПиН 2.3/2.4.3590-20   «Санитарно-эпидемиологические требования к организации общественного питания населения»;</a:t>
            </a:r>
          </a:p>
          <a:p>
            <a:pPr indent="-318893" algn="just">
              <a:buFont typeface="Wingdings" pitchFamily="2" charset="2"/>
              <a:buChar char="Ø"/>
              <a:defRPr/>
            </a:pPr>
            <a:r>
              <a:rPr lang="ru-RU" sz="1000" b="1" dirty="0">
                <a:latin typeface="Arial" pitchFamily="34" charset="0"/>
                <a:cs typeface="Arial" pitchFamily="34" charset="0"/>
              </a:rPr>
              <a:t>СанПиН 1.2.3685-21 «Гигиенические нормативы и требования к обеспечению безопасности и (или) безвредности для человека факторов среды обитания» (вступили в действие 1 марта 2021 года)</a:t>
            </a:r>
          </a:p>
          <a:p>
            <a:pPr indent="-318893" algn="just">
              <a:buFont typeface="Wingdings" pitchFamily="2" charset="2"/>
              <a:buChar char="Ø"/>
              <a:defRPr/>
            </a:pPr>
            <a:r>
              <a:rPr lang="ru-RU" sz="1000" b="1" dirty="0">
                <a:latin typeface="Arial" pitchFamily="34" charset="0"/>
                <a:cs typeface="Arial" pitchFamily="34" charset="0"/>
              </a:rPr>
              <a:t>СанПиН 3.3686-21 «Санитарно-эпидемиологические требования по профилактике инфекционных болезней»</a:t>
            </a:r>
          </a:p>
          <a:p>
            <a:pPr indent="-318893" algn="just">
              <a:buFont typeface="Wingdings" pitchFamily="2" charset="2"/>
              <a:buChar char="Ø"/>
              <a:defRPr/>
            </a:pPr>
            <a:r>
              <a:rPr lang="ru-RU" sz="1000" b="1" dirty="0">
                <a:latin typeface="Arial" pitchFamily="34" charset="0"/>
                <a:cs typeface="Arial" pitchFamily="34" charset="0"/>
              </a:rPr>
              <a:t>СП 3.1/2.4.3598-20 «Санитарно-эпидемиологические требования к устройству, содержанию и организации работы образовательных организаций и других объектов социальной инфраструктуры для детей и молодежи в условиях распространения новой коронавирусной инфекции (COVID-19)» действует до 1 января 2024 года</a:t>
            </a:r>
            <a:endParaRPr lang="ru-RU" sz="1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1707654"/>
            <a:ext cx="6839635" cy="83689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4269" tIns="32135" rIns="64269" bIns="32135" anchor="ctr"/>
          <a:lstStyle/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Роспотребнадзора от 16.10.2020 №723 </a:t>
            </a:r>
          </a:p>
          <a:p>
            <a:pPr algn="ctr"/>
            <a:r>
              <a:rPr lang="ru-RU" sz="13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проведении внеплановых проверок образовательных организаций и их поставщиков пищевых продуктов» 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2643" y="843958"/>
            <a:ext cx="6839634" cy="70167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64269" tIns="32135" rIns="64269" bIns="32135" anchor="ctr"/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Поручение Президента Российской Федерации </a:t>
            </a: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14.10.2022 № Пр-1665</a:t>
            </a:r>
          </a:p>
        </p:txBody>
      </p:sp>
      <p:pic>
        <p:nvPicPr>
          <p:cNvPr id="12" name="Рисунок 11" descr="http://02.rospotrebnadzor.ru/upload/avupload/202104/20210513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5" y="2625744"/>
            <a:ext cx="1688158" cy="1188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bmvl.ru/wp-content/uploads/2020/10/5715e9c72cacffb21de98cb8ce4750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3921901"/>
            <a:ext cx="1728192" cy="1025877"/>
          </a:xfrm>
          <a:prstGeom prst="rect">
            <a:avLst/>
          </a:prstGeom>
          <a:noFill/>
        </p:spPr>
      </p:pic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252643" y="142043"/>
            <a:ext cx="8891357" cy="53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29" tIns="34255" rIns="68529" bIns="34255" numCol="1" anchor="t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5pPr>
            <a:lvl6pPr marL="544388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6pPr>
            <a:lvl7pPr marL="1088776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7pPr>
            <a:lvl8pPr marL="1633164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8pPr>
            <a:lvl9pPr marL="2177552" algn="ctr" rtl="0" eaLnBrk="1" fontAlgn="base" hangingPunct="1">
              <a:spcBef>
                <a:spcPct val="0"/>
              </a:spcBef>
              <a:spcAft>
                <a:spcPct val="0"/>
              </a:spcAft>
              <a:defRPr sz="5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500" b="1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ОБЕСПЕЧЕНИЕ  САНИТАРНО-ЭПИДЕМИОЛОГИЧЕСКОГО БЛАГОПОЛУЧИЯ ПРИ ОРГАНИЗАЦИИ ПИТАНИЯ ОБУЧАЮЩИХСЯ В РЕСПУБЛИКЕ БАШКОРТОСТАН</a:t>
            </a:r>
          </a:p>
        </p:txBody>
      </p:sp>
      <p:pic>
        <p:nvPicPr>
          <p:cNvPr id="10" name="Рисунок 9" descr="C:\Users\Akhmetshina_RA\Documents\ФОТО\2022\хайбрахманова Г.Т\7.jf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843958"/>
            <a:ext cx="1693394" cy="17005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633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вырезанными противолежащими углами 3"/>
          <p:cNvSpPr/>
          <p:nvPr/>
        </p:nvSpPr>
        <p:spPr>
          <a:xfrm>
            <a:off x="395288" y="3759607"/>
            <a:ext cx="5094575" cy="1295844"/>
          </a:xfrm>
          <a:prstGeom prst="snip2DiagRect">
            <a:avLst/>
          </a:prstGeom>
          <a:solidFill>
            <a:srgbClr val="F7FE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 algn="just" eaLnBrk="1" hangingPunct="1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Ø"/>
              <a:defRPr/>
            </a:pPr>
            <a:endParaRPr lang="ru-RU" alt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1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ru-RU" sz="15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2.4.0179-20</a:t>
            </a:r>
            <a:b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«Рекомендации по организации питания обучающихся общеобразовательных организаций»</a:t>
            </a:r>
            <a:b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(утв. Федеральной службой по надзору в сфере защиты прав потребителей и благополучия человека 18 мая 2020 г.)</a:t>
            </a:r>
          </a:p>
          <a:p>
            <a:pPr>
              <a:defRPr/>
            </a:pPr>
            <a:endParaRPr lang="ru-RU" dirty="0"/>
          </a:p>
          <a:p>
            <a:pPr algn="just" eaLnBrk="1" hangingPunct="1">
              <a:lnSpc>
                <a:spcPct val="90000"/>
              </a:lnSpc>
              <a:spcBef>
                <a:spcPct val="40000"/>
              </a:spcBef>
              <a:buFont typeface="Wingdings" panose="05000000000000000000" pitchFamily="2" charset="2"/>
              <a:buChar char="Ø"/>
              <a:defRPr/>
            </a:pPr>
            <a:endParaRPr lang="ru-RU" altLang="ru-RU" b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4410024" y="1985708"/>
            <a:ext cx="4483151" cy="1503931"/>
          </a:xfrm>
          <a:prstGeom prst="snip2DiagRect">
            <a:avLst/>
          </a:prstGeom>
          <a:solidFill>
            <a:srgbClr val="F7FE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>
              <a:defRPr/>
            </a:pPr>
            <a: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 2.4.0180-20</a:t>
            </a:r>
            <a:b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«Родительский контроль за организацией горячего питания детей в общеобразовательных организациях»</a:t>
            </a:r>
            <a:b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3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(утв. Федеральной службой по надзору в сфере защиты прав потребителей и благополучия человека 18 мая 2020 г.)</a:t>
            </a:r>
            <a:endParaRPr lang="ru-RU" altLang="ru-RU" sz="13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9" name="AutoShape 3"/>
          <p:cNvSpPr>
            <a:spLocks noChangeArrowheads="1"/>
          </p:cNvSpPr>
          <p:nvPr/>
        </p:nvSpPr>
        <p:spPr bwMode="auto">
          <a:xfrm>
            <a:off x="179389" y="86917"/>
            <a:ext cx="8785225" cy="1296590"/>
          </a:xfrm>
          <a:prstGeom prst="roundRect">
            <a:avLst>
              <a:gd name="adj" fmla="val 16667"/>
            </a:avLst>
          </a:prstGeom>
          <a:solidFill>
            <a:srgbClr val="336699"/>
          </a:solidFill>
          <a:ln w="6350" algn="ctr">
            <a:solidFill>
              <a:schemeClr val="tx1"/>
            </a:solidFill>
            <a:round/>
            <a:headEnd/>
            <a:tailEnd/>
          </a:ln>
        </p:spPr>
        <p:txBody>
          <a:bodyPr lIns="81637" tIns="40818" rIns="81637" bIns="40818"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900" b="1" dirty="0">
                <a:solidFill>
                  <a:schemeClr val="bg1"/>
                </a:solidFill>
              </a:rPr>
              <a:t/>
            </a:r>
            <a:br>
              <a:rPr lang="ru-RU" altLang="ru-RU" sz="1900" b="1" dirty="0">
                <a:solidFill>
                  <a:schemeClr val="bg1"/>
                </a:solidFill>
              </a:rPr>
            </a:br>
            <a:r>
              <a:rPr lang="ru-RU" altLang="ru-RU" sz="1900" b="1" dirty="0">
                <a:solidFill>
                  <a:schemeClr val="bg1"/>
                </a:solidFill>
              </a:rPr>
              <a:t> </a:t>
            </a:r>
            <a:r>
              <a:rPr lang="ru-RU" altLang="ru-RU" b="1" dirty="0">
                <a:solidFill>
                  <a:schemeClr val="bg1"/>
                </a:solidFill>
              </a:rPr>
              <a:t>Поручение Роспотребнадзора по активизации работы с родителями (законными представителями) по разъяснению особенностей законодательства и их вовлечения в обеспечение контроля за организацией питания обучающихся</a:t>
            </a:r>
            <a:br>
              <a:rPr lang="ru-RU" altLang="ru-RU" b="1" dirty="0">
                <a:solidFill>
                  <a:schemeClr val="bg1"/>
                </a:solidFill>
              </a:rPr>
            </a:br>
            <a:endParaRPr lang="ru-RU" altLang="ru-RU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189" y="1545874"/>
            <a:ext cx="7921625" cy="323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637" tIns="40818" rIns="81637" bIns="40818" anchor="ctr"/>
          <a:lstStyle/>
          <a:p>
            <a:pPr algn="ctr">
              <a:defRPr/>
            </a:pPr>
            <a:r>
              <a:rPr lang="ru-RU" b="1" dirty="0">
                <a:solidFill>
                  <a:srgbClr val="FFFFE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рекомендации</a:t>
            </a:r>
          </a:p>
        </p:txBody>
      </p:sp>
      <p:pic>
        <p:nvPicPr>
          <p:cNvPr id="8" name="Рисунок 7" descr="https://electrostal.ru/image/?item=Material9711&amp;dirtyAlias=5ece454a9c-2_1200x600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9" y="1977821"/>
            <a:ext cx="3582868" cy="1727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02.rospotrebnadzor.ru/upload/avupload/202104/20210513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3774" y="3543633"/>
            <a:ext cx="2591612" cy="151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4659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84" y="238056"/>
            <a:ext cx="9144000" cy="276935"/>
          </a:xfrm>
          <a:prstGeom prst="rect">
            <a:avLst/>
          </a:prstGeom>
        </p:spPr>
        <p:txBody>
          <a:bodyPr wrap="square" lIns="68562" tIns="34281" rIns="68562" bIns="34281">
            <a:spAutoFit/>
          </a:bodyPr>
          <a:lstStyle/>
          <a:p>
            <a:pPr algn="ctr"/>
            <a:r>
              <a:rPr lang="ru-RU" sz="13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РОДИТЕЛЬСКИЙ КОНТРОЛЬ ЗА ОРГАНИЗАЦИЕЙ ПИТАНИЯ В ШКОЛАХ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 l="7536" t="35671" r="39230" b="20241"/>
          <a:stretch>
            <a:fillRect/>
          </a:stretch>
        </p:blipFill>
        <p:spPr bwMode="auto">
          <a:xfrm>
            <a:off x="198653" y="843958"/>
            <a:ext cx="1565766" cy="129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37067"/>
              </p:ext>
            </p:extLst>
          </p:nvPr>
        </p:nvGraphicFramePr>
        <p:xfrm>
          <a:off x="1872404" y="843958"/>
          <a:ext cx="5522747" cy="1673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7619"/>
                <a:gridCol w="1142060"/>
                <a:gridCol w="1237690"/>
                <a:gridCol w="1172689"/>
                <a:gridCol w="1172689"/>
              </a:tblGrid>
              <a:tr h="610995">
                <a:tc rowSpan="2">
                  <a:txBody>
                    <a:bodyPr/>
                    <a:lstStyle/>
                    <a:p>
                      <a:pPr marL="0" algn="ctr" defTabSz="1088776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Учебный год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Удельный вес школ, в которых проводился</a:t>
                      </a:r>
                      <a:r>
                        <a:rPr lang="ru-RU" sz="1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родительский контроль, %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т.ч. с оценкой несъедаемости (взвешивание остатков), %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Число проведенных мероприятий родительского контроля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22869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завтраки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обеды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9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2020-2021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53,7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48,5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525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465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269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2021-2022 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83,7</a:t>
                      </a:r>
                      <a:endParaRPr lang="ru-RU" sz="15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71,7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944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600</a:t>
                      </a:r>
                      <a:endParaRPr lang="ru-RU" sz="15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8566" marR="3856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7" name="Рисунок 16"/>
          <p:cNvPicPr/>
          <p:nvPr/>
        </p:nvPicPr>
        <p:blipFill>
          <a:blip r:embed="rId3" cstate="print"/>
          <a:srcRect l="22608" t="19239" r="54463" b="62925"/>
          <a:stretch>
            <a:fillRect/>
          </a:stretch>
        </p:blipFill>
        <p:spPr bwMode="auto">
          <a:xfrm>
            <a:off x="7487565" y="1059932"/>
            <a:ext cx="1345242" cy="971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792564" y="2679737"/>
            <a:ext cx="7774839" cy="5939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lstStyle/>
          <a:p>
            <a:pPr indent="-333286" algn="ctr">
              <a:lnSpc>
                <a:spcPts val="1181"/>
              </a:lnSpc>
            </a:pPr>
            <a:r>
              <a:rPr lang="ru-RU" sz="1500" b="1" dirty="0">
                <a:latin typeface="Arial" pitchFamily="34" charset="0"/>
                <a:cs typeface="Arial" pitchFamily="34" charset="0"/>
              </a:rPr>
              <a:t>Процент пищи, не съедаемой обучающимися, </a:t>
            </a:r>
          </a:p>
          <a:p>
            <a:pPr indent="-333286" algn="ctr">
              <a:lnSpc>
                <a:spcPts val="1181"/>
              </a:lnSpc>
            </a:pPr>
            <a:r>
              <a:rPr lang="ru-RU" sz="1500" b="1" dirty="0">
                <a:latin typeface="Arial" pitchFamily="34" charset="0"/>
                <a:cs typeface="Arial" pitchFamily="34" charset="0"/>
              </a:rPr>
              <a:t>по данным мониторинга с участием родительского контроля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14621" y="3435646"/>
          <a:ext cx="8476737" cy="1241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9839"/>
                <a:gridCol w="1295807"/>
                <a:gridCol w="1403790"/>
                <a:gridCol w="863871"/>
                <a:gridCol w="1295807"/>
                <a:gridCol w="1326661"/>
                <a:gridCol w="1210962"/>
              </a:tblGrid>
              <a:tr h="388530">
                <a:tc rowSpan="2">
                  <a:txBody>
                    <a:bodyPr/>
                    <a:lstStyle/>
                    <a:p>
                      <a:pPr marL="0" marR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Учебный год</a:t>
                      </a:r>
                    </a:p>
                    <a:p>
                      <a:endParaRPr lang="ru-RU" sz="13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 gridSpan="3">
                  <a:txBody>
                    <a:bodyPr/>
                    <a:lstStyle/>
                    <a:p>
                      <a:pPr marL="0" marR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dirty="0" smtClean="0">
                          <a:latin typeface="Arial" pitchFamily="34" charset="0"/>
                          <a:cs typeface="Arial" pitchFamily="34" charset="0"/>
                        </a:rPr>
                        <a:t>завтрак</a:t>
                      </a:r>
                      <a:endParaRPr lang="ru-RU" sz="2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 hMerge="1">
                  <a:txBody>
                    <a:bodyPr/>
                    <a:lstStyle/>
                    <a:p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обед</a:t>
                      </a:r>
                      <a:endParaRPr lang="ru-RU" sz="21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 hMerge="1">
                  <a:txBody>
                    <a:bodyPr/>
                    <a:lstStyle/>
                    <a:p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97111">
                <a:tc vMerge="1">
                  <a:txBody>
                    <a:bodyPr/>
                    <a:lstStyle/>
                    <a:p>
                      <a:endParaRPr lang="ru-RU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минимальный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максимальный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средний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минимальный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максимальный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средний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</a:tr>
              <a:tr h="278066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2020-2021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3,8%</a:t>
                      </a:r>
                      <a:endParaRPr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12,1%</a:t>
                      </a:r>
                      <a:endParaRPr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6,9%</a:t>
                      </a:r>
                      <a:endParaRPr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3,9%</a:t>
                      </a:r>
                      <a:endParaRPr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16,7%</a:t>
                      </a:r>
                      <a:endParaRPr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marL="0" algn="ctr" defTabSz="1088776" rtl="0" eaLnBrk="1" latinLnBrk="0" hangingPunct="1"/>
                      <a:r>
                        <a:rPr lang="ru-RU" sz="13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10,0%</a:t>
                      </a:r>
                      <a:endParaRPr lang="ru-RU" sz="1300" b="1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</a:tr>
              <a:tr h="278066">
                <a:tc>
                  <a:txBody>
                    <a:bodyPr/>
                    <a:lstStyle/>
                    <a:p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2021-2022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3,2 %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27,5% 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15,3%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3,7 %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10,2% 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Arial" pitchFamily="34" charset="0"/>
                          <a:cs typeface="Arial" pitchFamily="34" charset="0"/>
                        </a:rPr>
                        <a:t>7,2%</a:t>
                      </a:r>
                      <a:endParaRPr lang="ru-RU" sz="13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62" marR="68562" marT="34282" marB="3428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30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E5C3B-1CDC-4689-874E-FA8E8735C990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78851" name="Rectangle 2"/>
          <p:cNvSpPr>
            <a:spLocks noGrp="1"/>
          </p:cNvSpPr>
          <p:nvPr>
            <p:ph type="body" idx="4294967295"/>
          </p:nvPr>
        </p:nvSpPr>
        <p:spPr>
          <a:xfrm>
            <a:off x="179389" y="519112"/>
            <a:ext cx="8785225" cy="4624388"/>
          </a:xfrm>
        </p:spPr>
        <p:txBody>
          <a:bodyPr/>
          <a:lstStyle/>
          <a:p>
            <a:pPr algn="just">
              <a:spcBef>
                <a:spcPts val="1200"/>
              </a:spcBef>
              <a:buClrTx/>
              <a:buFont typeface="Wingdings 2" pitchFamily="18" charset="2"/>
              <a:buNone/>
            </a:pPr>
            <a:r>
              <a:rPr lang="ru-RU" sz="1800" smtClean="0">
                <a:latin typeface="Arial" charset="0"/>
                <a:cs typeface="Arial" charset="0"/>
              </a:rPr>
              <a:t> </a:t>
            </a:r>
            <a:endParaRPr lang="ru-RU" sz="1600" smtClean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78852" name="AutoShape 6"/>
          <p:cNvSpPr>
            <a:spLocks noChangeArrowheads="1"/>
          </p:cNvSpPr>
          <p:nvPr/>
        </p:nvSpPr>
        <p:spPr bwMode="auto">
          <a:xfrm>
            <a:off x="0" y="0"/>
            <a:ext cx="9144000" cy="483517"/>
          </a:xfrm>
          <a:prstGeom prst="roundRect">
            <a:avLst>
              <a:gd name="adj" fmla="val 16667"/>
            </a:avLst>
          </a:prstGeom>
          <a:solidFill>
            <a:srgbClr val="336699"/>
          </a:solidFill>
          <a:ln w="635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charset="0"/>
              </a:rPr>
              <a:t>Мониторинг подготовки общеобразовательных организаций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Arial" charset="0"/>
              </a:rPr>
              <a:t>к новому учебному году</a:t>
            </a:r>
          </a:p>
        </p:txBody>
      </p:sp>
      <p:pic>
        <p:nvPicPr>
          <p:cNvPr id="78853" name="Рисунок 4"/>
          <p:cNvPicPr>
            <a:picLocks noChangeAspect="1" noChangeArrowheads="1"/>
          </p:cNvPicPr>
          <p:nvPr/>
        </p:nvPicPr>
        <p:blipFill>
          <a:blip r:embed="rId2" cstate="print"/>
          <a:srcRect l="1714" t="20508" r="5019" b="43002"/>
          <a:stretch>
            <a:fillRect/>
          </a:stretch>
        </p:blipFill>
        <p:spPr bwMode="auto">
          <a:xfrm>
            <a:off x="395536" y="519112"/>
            <a:ext cx="8640514" cy="2160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Выноска со стрелкой вниз 6"/>
          <p:cNvSpPr/>
          <p:nvPr/>
        </p:nvSpPr>
        <p:spPr>
          <a:xfrm>
            <a:off x="7667626" y="2301479"/>
            <a:ext cx="792163" cy="1026319"/>
          </a:xfrm>
          <a:prstGeom prst="downArrowCallout">
            <a:avLst/>
          </a:prstGeom>
          <a:solidFill>
            <a:srgbClr val="D8EE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003618"/>
                </a:solidFill>
                <a:latin typeface="Arial" pitchFamily="34" charset="0"/>
                <a:cs typeface="Arial" pitchFamily="34" charset="0"/>
              </a:rPr>
              <a:t>75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2643758"/>
          <a:ext cx="6120680" cy="2356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5365"/>
                <a:gridCol w="742867"/>
                <a:gridCol w="1440160"/>
                <a:gridCol w="648072"/>
                <a:gridCol w="1313828"/>
                <a:gridCol w="630388"/>
              </a:tblGrid>
              <a:tr h="234305">
                <a:tc>
                  <a:txBody>
                    <a:bodyPr/>
                    <a:lstStyle/>
                    <a:p>
                      <a:pPr marL="0" algn="ctr" defTabSz="91431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Территория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1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Кол-во школ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1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Территория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1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Кол-во школ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1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Территория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10" rtl="0" eaLnBrk="1" latinLnBrk="0" hangingPunct="1"/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Кол-во школ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г. Уфа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г. Сибай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Белокатайский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Баймакский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Благовещенский</a:t>
                      </a:r>
                      <a:endParaRPr lang="ru-RU" sz="10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Ишимбайский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Хайбуллинский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Караидельский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Илишевский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Зианчуринский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Белебеевский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г. Стерлитамак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Зилаирский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Альшеевский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Абзелиловский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Иглинский</a:t>
                      </a: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Уфимский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Нуримановский</a:t>
                      </a:r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Аскинский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Татышлинский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Салаватский</a:t>
                      </a:r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47888">
                <a:tc>
                  <a:txBody>
                    <a:bodyPr/>
                    <a:lstStyle/>
                    <a:p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Бижбулякский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Балтачевский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г. Салават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000" b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6444208" y="3381375"/>
            <a:ext cx="2591842" cy="1566863"/>
          </a:xfrm>
          <a:prstGeom prst="roundRect">
            <a:avLst/>
          </a:prstGeom>
          <a:solidFill>
            <a:srgbClr val="D8EE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 err="1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Белокатайский</a:t>
            </a:r>
            <a:r>
              <a:rPr lang="ru-RU" sz="1200" b="1" dirty="0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, Благовещенский, Дуванский, </a:t>
            </a:r>
            <a:r>
              <a:rPr lang="ru-RU" sz="1200" b="1" dirty="0" err="1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Илишевский</a:t>
            </a:r>
            <a:r>
              <a:rPr lang="ru-RU" sz="1200" b="1" dirty="0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1200" b="1" dirty="0" err="1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Кигинский</a:t>
            </a:r>
            <a:r>
              <a:rPr lang="ru-RU" sz="1200" b="1" dirty="0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, Мелеузовский, </a:t>
            </a:r>
            <a:r>
              <a:rPr lang="ru-RU" sz="1200" b="1" dirty="0" err="1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Мечетлинский</a:t>
            </a:r>
            <a:r>
              <a:rPr lang="ru-RU" sz="1200" b="1" dirty="0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Салаватский</a:t>
            </a:r>
            <a:r>
              <a:rPr lang="ru-RU" sz="1200" b="1" dirty="0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, Туймазинский, </a:t>
            </a:r>
            <a:r>
              <a:rPr lang="ru-RU" sz="1200" b="1" dirty="0" err="1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Янаульский</a:t>
            </a:r>
            <a:r>
              <a:rPr lang="ru-RU" sz="1200" b="1" dirty="0" smtClean="0">
                <a:solidFill>
                  <a:srgbClr val="003217"/>
                </a:solidFill>
                <a:latin typeface="Arial" pitchFamily="34" charset="0"/>
                <a:cs typeface="Arial" pitchFamily="34" charset="0"/>
              </a:rPr>
              <a:t> районы, гг. Нефтекамск,  Уфа </a:t>
            </a:r>
            <a:endParaRPr lang="ru-RU" sz="1200" b="1" dirty="0">
              <a:solidFill>
                <a:srgbClr val="00321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63888" y="1923678"/>
            <a:ext cx="1152128" cy="79208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345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348039" y="681038"/>
            <a:ext cx="2016125" cy="75604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740650" y="681037"/>
            <a:ext cx="647700" cy="14585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3779912" y="1131590"/>
            <a:ext cx="720080" cy="7920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5556" y="123478"/>
            <a:ext cx="8228013" cy="720503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ТИПИЧНЫЕ НАРУШЕНИЯ САНИТАРНЫХ ПРАВИЛ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75556" y="1059582"/>
            <a:ext cx="7992888" cy="3672408"/>
          </a:xfrm>
        </p:spPr>
        <p:txBody>
          <a:bodyPr/>
          <a:lstStyle/>
          <a:p>
            <a:pPr algn="just"/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комплектование учебных классов с нарушением нормы площади на </a:t>
            </a:r>
            <a:r>
              <a:rPr lang="ru-RU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</a:t>
            </a: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обучающегося в учебном кабинете при фронтальной форме обучения менее установленного обязательного норматива - 2,5 </a:t>
            </a:r>
            <a:r>
              <a:rPr lang="ru-RU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кв.м: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кабинеты для обучающихся 1-4 классов, кабинеты физики, биологии не обеспечены горячим и холодным водоснабжением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горячим централизованным  водоснабжением помещений для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обработки уборочного инвентаря и туалетов</a:t>
            </a:r>
          </a:p>
          <a:p>
            <a:pPr lvl="0" algn="just"/>
            <a:r>
              <a:rPr lang="ru-RU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</a:t>
            </a: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доски, для работы с которыми используется мел,  не оборудованы дополнительными источниками искусственного освещения, направленного непосредственно на рабочее поле.</a:t>
            </a:r>
          </a:p>
          <a:p>
            <a:endParaRPr lang="ru-RU" sz="18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 rotWithShape="1">
          <a:blip r:embed="rId2" cstate="print"/>
          <a:srcRect r="870" b="-19944"/>
          <a:stretch/>
        </p:blipFill>
        <p:spPr bwMode="auto">
          <a:xfrm>
            <a:off x="432464" y="987574"/>
            <a:ext cx="8298000" cy="11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4634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316682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55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5556" y="123478"/>
            <a:ext cx="8228013" cy="720503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ТИПИЧНЫЕ НАРУШЕНИЯ САНИТАРНЫХ ПРАВИЛ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75556" y="1059582"/>
            <a:ext cx="7992888" cy="3672408"/>
          </a:xfrm>
        </p:spPr>
        <p:txBody>
          <a:bodyPr/>
          <a:lstStyle/>
          <a:p>
            <a:pPr algn="just"/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</a:t>
            </a:r>
            <a:r>
              <a:rPr lang="ru-RU" sz="1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ученической мебели, не соответствующей росту обучающихся, в том числе для обучающихся начального общего образования школьных 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парт;</a:t>
            </a:r>
          </a:p>
          <a:p>
            <a:pPr marL="324000" lvl="0" algn="just">
              <a:spcBef>
                <a:spcPts val="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кабинетах, рекреациях не оборудованы ограждающими устройствами отопительные приборы (радиаторы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lvl="0" algn="just">
              <a:spcBef>
                <a:spcPts val="0"/>
              </a:spcBef>
            </a:pPr>
            <a:r>
              <a:rPr lang="ru-RU" sz="1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обеспечена целостность покрытия (не устранены дефекты и повреждения) пола, стен, потолков что не допускает проведение качественной уборки влажным способом с использованием моющих и дезинфицирующих 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средств;</a:t>
            </a:r>
            <a:endParaRPr lang="ru-RU" sz="18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4000" lvl="0" algn="just">
              <a:spcBef>
                <a:spcPts val="0"/>
              </a:spcBef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проводится обследование технического состояния системы вентиляции (ревизия, очистка и контроль эффективности) перед вводом здания в эксплуатацию, затем через 2 года после ввода в эксплуатацию, в дальнейшем не реже 1 раза в 10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лет; </a:t>
            </a: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 rotWithShape="1">
          <a:blip r:embed="rId2" cstate="print"/>
          <a:srcRect r="870" b="-19944"/>
          <a:stretch/>
        </p:blipFill>
        <p:spPr bwMode="auto">
          <a:xfrm>
            <a:off x="432464" y="987574"/>
            <a:ext cx="8298000" cy="11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748713" y="4689475"/>
            <a:ext cx="384175" cy="254000"/>
          </a:xfrm>
          <a:prstGeom prst="rect">
            <a:avLst/>
          </a:prstGeom>
          <a:solidFill>
            <a:schemeClr val="bg1"/>
          </a:solidFill>
          <a:ln>
            <a:solidFill>
              <a:srgbClr val="00B5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rgbClr val="00B5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rgbClr val="00B5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4634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316682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89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75556" y="123478"/>
            <a:ext cx="8228013" cy="720503"/>
          </a:xfrm>
        </p:spPr>
        <p:txBody>
          <a:bodyPr/>
          <a:lstStyle/>
          <a:p>
            <a:r>
              <a:rPr lang="ru-RU" alt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ТИПИЧНЫЕ НАРУШЕНИЯ САНИТАРНЫХ ПРАВИЛ</a:t>
            </a:r>
          </a:p>
        </p:txBody>
      </p:sp>
      <p:sp>
        <p:nvSpPr>
          <p:cNvPr id="4099" name="Содержимое 2"/>
          <p:cNvSpPr>
            <a:spLocks noGrp="1"/>
          </p:cNvSpPr>
          <p:nvPr>
            <p:ph idx="1"/>
          </p:nvPr>
        </p:nvSpPr>
        <p:spPr>
          <a:xfrm>
            <a:off x="575556" y="1059582"/>
            <a:ext cx="7992888" cy="3672408"/>
          </a:xfrm>
        </p:spPr>
        <p:txBody>
          <a:bodyPr/>
          <a:lstStyle/>
          <a:p>
            <a:pPr lvl="0" algn="just"/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 контроль за питанием обучающихся (на линии раздачи не проводятся замеры температуры готовых блюд, отсутствует прибор для измерения температуры блюд, используется инвентарь, не имеющий отметок мерной емкости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8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родолжительность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перемен (перерывов) для приема пищи обучающихся предусмотрена  менее 20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минут;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проводится </a:t>
            </a:r>
            <a:r>
              <a:rPr lang="ru-RU" sz="1800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 выполнением среднесуточных норм питания детей, не ведется ведомость контроля за рационом питания детей</a:t>
            </a:r>
            <a:r>
              <a:rPr lang="ru-RU" sz="1800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8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 минимальный перечень оборудования производственных помещений пищеблока, не обеспечено укомплектование инвентарем, посудой  в соответствии с гигиеническими 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требованиями;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8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15"/>
          <p:cNvPicPr>
            <a:picLocks noChangeAspect="1" noChangeArrowheads="1"/>
          </p:cNvPicPr>
          <p:nvPr/>
        </p:nvPicPr>
        <p:blipFill rotWithShape="1">
          <a:blip r:embed="rId2" cstate="print"/>
          <a:srcRect r="870" b="-19944"/>
          <a:stretch/>
        </p:blipFill>
        <p:spPr bwMode="auto">
          <a:xfrm>
            <a:off x="432464" y="987574"/>
            <a:ext cx="8298000" cy="11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d:\Users\omd_28\Desktop\100-летие РПН_официальная эмблема_цветовое решение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4634"/>
            <a:ext cx="2088232" cy="295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Users\omd_28\Desktop\100-летие РПН_неформальная эмблема_вид1_цветовое решение 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-1316682"/>
            <a:ext cx="2581218" cy="365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946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6420</TotalTime>
  <Words>1707</Words>
  <Application>Microsoft Office PowerPoint</Application>
  <PresentationFormat>Экран (16:9)</PresentationFormat>
  <Paragraphs>306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Zased_W_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ТИПИЧНЫЕ НАРУШЕНИЯ САНИТАРНЫХ ПРАВИЛ</vt:lpstr>
      <vt:lpstr>ТИПИЧНЫЕ НАРУШЕНИЯ САНИТАРНЫХ ПРАВИЛ</vt:lpstr>
      <vt:lpstr>ТИПИЧНЫЕ НАРУШЕНИЯ САНИТАРНЫХ ПРАВИЛ</vt:lpstr>
      <vt:lpstr>Презентация PowerPoint</vt:lpstr>
      <vt:lpstr>Презентация PowerPoint</vt:lpstr>
      <vt:lpstr>Презентация PowerPoint</vt:lpstr>
      <vt:lpstr>ОСНОВНЫЕ ЗАДАЧИ</vt:lpstr>
      <vt:lpstr>Презентация PowerPoint</vt:lpstr>
      <vt:lpstr>Презентация PowerPoint</vt:lpstr>
      <vt:lpstr>ОСНОВНЫЕ ЗАДАЧИ</vt:lpstr>
      <vt:lpstr>ОСНОВНЫЕ ЗАДАЧИ</vt:lpstr>
      <vt:lpstr>ОСНОВНЫЕ ЗАДАЧИ</vt:lpstr>
      <vt:lpstr>ОСНОВНЫЕ ЗАДАЧИ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соц.педагог</cp:lastModifiedBy>
  <cp:revision>674</cp:revision>
  <cp:lastPrinted>2019-02-07T16:11:15Z</cp:lastPrinted>
  <dcterms:created xsi:type="dcterms:W3CDTF">2014-10-28T06:59:25Z</dcterms:created>
  <dcterms:modified xsi:type="dcterms:W3CDTF">2022-09-30T09:23:10Z</dcterms:modified>
</cp:coreProperties>
</file>